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4" r:id="rId5"/>
    <p:sldMasterId id="2147483728" r:id="rId6"/>
  </p:sldMasterIdLst>
  <p:notesMasterIdLst>
    <p:notesMasterId r:id="rId22"/>
  </p:notesMasterIdLst>
  <p:sldIdLst>
    <p:sldId id="352" r:id="rId7"/>
    <p:sldId id="357" r:id="rId8"/>
    <p:sldId id="335" r:id="rId9"/>
    <p:sldId id="355" r:id="rId10"/>
    <p:sldId id="377" r:id="rId11"/>
    <p:sldId id="338" r:id="rId12"/>
    <p:sldId id="367" r:id="rId13"/>
    <p:sldId id="369" r:id="rId14"/>
    <p:sldId id="349" r:id="rId15"/>
    <p:sldId id="359" r:id="rId16"/>
    <p:sldId id="365" r:id="rId17"/>
    <p:sldId id="366" r:id="rId18"/>
    <p:sldId id="356" r:id="rId19"/>
    <p:sldId id="379" r:id="rId20"/>
    <p:sldId id="368" r:id="rId21"/>
  </p:sldIdLst>
  <p:sldSz cx="12192000" cy="6858000"/>
  <p:notesSz cx="6858000" cy="9144000"/>
  <p:embeddedFontLst>
    <p:embeddedFont>
      <p:font typeface="Brandon Grotesque Black" panose="020B0A03020203060202" charset="0"/>
      <p:regular r:id="rId23"/>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5770"/>
    <a:srgbClr val="000000"/>
    <a:srgbClr val="ECDDE2"/>
    <a:srgbClr val="C598A9"/>
    <a:srgbClr val="2728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505E96-BFD4-46A0-92AB-DE931A4B028F}" v="7" dt="2025-03-04T13:32:33.72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4" autoAdjust="0"/>
    <p:restoredTop sz="68345" autoAdjust="0"/>
  </p:normalViewPr>
  <p:slideViewPr>
    <p:cSldViewPr snapToGrid="0" snapToObjects="1" showGuides="1">
      <p:cViewPr varScale="1">
        <p:scale>
          <a:sx n="75" d="100"/>
          <a:sy n="75" d="100"/>
        </p:scale>
        <p:origin x="1794" y="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font" Target="fonts/font1.fntdata"/><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27" Type="http://schemas.openxmlformats.org/officeDocument/2006/relationships/tableStyles" Target="tableStyles.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CABF2-EE0E-CB47-8C37-A66C2DD69C04}" type="datetimeFigureOut">
              <a:rPr lang="en-GB" smtClean="0"/>
              <a:t>23/10/2025</a:t>
            </a:fld>
            <a:endParaRPr lang="en-GB"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6116E-27EF-2742-AD7A-12D21E7770CC}" type="slidenum">
              <a:rPr lang="en-GB" smtClean="0"/>
              <a:t>‹#›</a:t>
            </a:fld>
            <a:endParaRPr lang="en-GB" dirty="0"/>
          </a:p>
        </p:txBody>
      </p:sp>
    </p:spTree>
    <p:extLst>
      <p:ext uri="{BB962C8B-B14F-4D97-AF65-F5344CB8AC3E}">
        <p14:creationId xmlns:p14="http://schemas.microsoft.com/office/powerpoint/2010/main" val="125723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nspm@jamstalldhetsmyndigheten.s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A718E-69CF-DC76-D7CB-BE22177D6BE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816E726-D4CD-57A3-0417-33D779D2963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00454B7-9149-D30F-22D3-C9B60C4A90AC}"/>
              </a:ext>
            </a:extLst>
          </p:cNvPr>
          <p:cNvSpPr>
            <a:spLocks noGrp="1"/>
          </p:cNvSpPr>
          <p:nvPr>
            <p:ph type="body" idx="1"/>
          </p:nvPr>
        </p:nvSpPr>
        <p:spPr/>
        <p:txBody>
          <a:bodyPr/>
          <a:lstStyle/>
          <a:p>
            <a:pPr>
              <a:lnSpc>
                <a:spcPct val="110000"/>
              </a:lnSpc>
              <a:spcBef>
                <a:spcPts val="1800"/>
              </a:spcBef>
              <a:spcAft>
                <a:spcPts val="400"/>
              </a:spcAft>
            </a:pPr>
            <a:r>
              <a:rPr lang="sv-SE" sz="1800" b="1" dirty="0">
                <a:effectLst/>
                <a:latin typeface="Gotham Narrow Bold" pitchFamily="50" charset="0"/>
              </a:rPr>
              <a:t>Om gruppdiskussioner till utbildningsfilmen</a:t>
            </a: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Denna presentation finns som stöd för att hålla gruppdiskussion till utbildningsfilmen om att upptäcka och agera vid misstanke om människohandel. Filmen vänder sig till alla som arbetar på en flygplats och därmed flera olika yrken. För att de medarbetare som ser filmen ska veta vad de ska göra utifrån sin egen yrkesroll om de misstänker människohandel så finns här förslag på frågor att diskutera efter att ha sett filmen. </a:t>
            </a:r>
          </a:p>
          <a:p>
            <a:pPr algn="just">
              <a:lnSpc>
                <a:spcPct val="120000"/>
              </a:lnSpc>
              <a:spcAft>
                <a:spcPts val="600"/>
              </a:spcAft>
            </a:pPr>
            <a:endParaRPr lang="sv-SE" sz="1800" dirty="0">
              <a:effectLst/>
              <a:latin typeface="Gotham Narrow Light" pitchFamily="50" charset="0"/>
              <a:ea typeface="Gotham Narrow Light" pitchFamily="50" charset="0"/>
              <a:cs typeface="Times New Roman" panose="02020603050405020304" pitchFamily="18" charset="0"/>
            </a:endParaRPr>
          </a:p>
          <a:p>
            <a:pPr>
              <a:lnSpc>
                <a:spcPct val="110000"/>
              </a:lnSpc>
              <a:spcBef>
                <a:spcPts val="1800"/>
              </a:spcBef>
              <a:spcAft>
                <a:spcPts val="400"/>
              </a:spcAft>
            </a:pPr>
            <a:r>
              <a:rPr lang="sv-SE" sz="1800" b="1" dirty="0">
                <a:effectLst/>
                <a:latin typeface="Gotham Narrow Bold" pitchFamily="50" charset="0"/>
              </a:rPr>
              <a:t>Tidsåtgång för diskussionen</a:t>
            </a: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Hela </a:t>
            </a:r>
            <a:r>
              <a:rPr lang="sv-SE" sz="1800" dirty="0" err="1">
                <a:effectLst/>
                <a:latin typeface="Gotham Narrow Light" pitchFamily="50" charset="0"/>
                <a:ea typeface="Gotham Narrow Light" pitchFamily="50" charset="0"/>
                <a:cs typeface="Times New Roman" panose="02020603050405020304" pitchFamily="18" charset="0"/>
              </a:rPr>
              <a:t>powerpointen</a:t>
            </a:r>
            <a:r>
              <a:rPr lang="sv-SE" sz="1800" dirty="0">
                <a:effectLst/>
                <a:latin typeface="Gotham Narrow Light" pitchFamily="50" charset="0"/>
                <a:ea typeface="Gotham Narrow Light" pitchFamily="50" charset="0"/>
                <a:cs typeface="Times New Roman" panose="02020603050405020304" pitchFamily="18" charset="0"/>
              </a:rPr>
              <a:t> med diskussioner tar cirka 45 minuter med upplägget:</a:t>
            </a:r>
          </a:p>
          <a:p>
            <a:pPr marL="342900" lvl="0" indent="-342900">
              <a:lnSpc>
                <a:spcPct val="130000"/>
              </a:lnSpc>
              <a:spcBef>
                <a:spcPts val="800"/>
              </a:spcBef>
              <a:buFont typeface="Symbol" panose="05050102010706020507" pitchFamily="18" charset="2"/>
              <a:buChar char=""/>
            </a:pPr>
            <a:r>
              <a:rPr lang="sv-SE" sz="1800" dirty="0">
                <a:effectLst/>
                <a:latin typeface="Gotham Narrow Light" pitchFamily="50" charset="0"/>
                <a:ea typeface="Gotham Narrow Light" pitchFamily="50" charset="0"/>
                <a:cs typeface="Times New Roman" panose="02020603050405020304" pitchFamily="18" charset="0"/>
              </a:rPr>
              <a:t>Upptäcka 20 minuter</a:t>
            </a:r>
          </a:p>
          <a:p>
            <a:pPr marL="342900" lvl="0" indent="-342900">
              <a:lnSpc>
                <a:spcPct val="130000"/>
              </a:lnSpc>
              <a:buFont typeface="Symbol" panose="05050102010706020507" pitchFamily="18" charset="2"/>
              <a:buChar char=""/>
            </a:pPr>
            <a:r>
              <a:rPr lang="sv-SE" sz="1800" dirty="0">
                <a:effectLst/>
                <a:latin typeface="Gotham Narrow Light" pitchFamily="50" charset="0"/>
                <a:ea typeface="Gotham Narrow Light" pitchFamily="50" charset="0"/>
                <a:cs typeface="Times New Roman" panose="02020603050405020304" pitchFamily="18" charset="0"/>
              </a:rPr>
              <a:t>Agera 25 minuter </a:t>
            </a:r>
          </a:p>
          <a:p>
            <a:pPr algn="just">
              <a:lnSpc>
                <a:spcPct val="120000"/>
              </a:lnSpc>
              <a:spcAft>
                <a:spcPts val="600"/>
              </a:spcAft>
            </a:pPr>
            <a:endParaRPr lang="sv-SE" sz="1800" b="0" dirty="0">
              <a:effectLst/>
              <a:latin typeface="Gotham Narrow Bold" pitchFamily="50" charset="0"/>
            </a:endParaRPr>
          </a:p>
          <a:p>
            <a:pPr>
              <a:lnSpc>
                <a:spcPct val="110000"/>
              </a:lnSpc>
              <a:spcBef>
                <a:spcPts val="1800"/>
              </a:spcBef>
              <a:spcAft>
                <a:spcPts val="400"/>
              </a:spcAft>
            </a:pPr>
            <a:r>
              <a:rPr lang="sv-SE" sz="1800" b="1" dirty="0">
                <a:effectLst/>
                <a:latin typeface="Gotham Narrow Bold" pitchFamily="50" charset="0"/>
              </a:rPr>
              <a:t>Upplägg </a:t>
            </a:r>
          </a:p>
          <a:p>
            <a:pPr algn="just">
              <a:lnSpc>
                <a:spcPct val="120000"/>
              </a:lnSpc>
              <a:spcAft>
                <a:spcPts val="600"/>
              </a:spcAft>
            </a:pPr>
            <a:r>
              <a:rPr lang="sv-SE" sz="1800" dirty="0" err="1">
                <a:effectLst/>
                <a:latin typeface="Gotham Narrow Light" pitchFamily="50" charset="0"/>
                <a:ea typeface="Gotham Narrow Light" pitchFamily="50" charset="0"/>
                <a:cs typeface="Times New Roman" panose="02020603050405020304" pitchFamily="18" charset="0"/>
              </a:rPr>
              <a:t>Powerpointen</a:t>
            </a:r>
            <a:r>
              <a:rPr lang="sv-SE" sz="1800" dirty="0">
                <a:effectLst/>
                <a:latin typeface="Gotham Narrow Light" pitchFamily="50" charset="0"/>
                <a:ea typeface="Gotham Narrow Light" pitchFamily="50" charset="0"/>
                <a:cs typeface="Times New Roman" panose="02020603050405020304" pitchFamily="18" charset="0"/>
              </a:rPr>
              <a:t> består av kort information och gruppdiskussioner. Beroende på antal deltagare vid gruppdiskussionen så kan diskussionen ske två och två eller i mindre grupper om cirka 5 personer. </a:t>
            </a:r>
          </a:p>
          <a:p>
            <a:pPr algn="just">
              <a:lnSpc>
                <a:spcPct val="120000"/>
              </a:lnSpc>
              <a:spcAft>
                <a:spcPts val="600"/>
              </a:spcAft>
            </a:pPr>
            <a:endParaRPr lang="sv-SE" sz="1800" dirty="0">
              <a:effectLst/>
              <a:latin typeface="Gotham Narrow Light" pitchFamily="50" charset="0"/>
              <a:ea typeface="Gotham Narrow Light" pitchFamily="50" charset="0"/>
              <a:cs typeface="Times New Roman" panose="02020603050405020304" pitchFamily="18" charset="0"/>
            </a:endParaRP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För dig som håller i diskussionen finns det instruktioner i anteckningsfältet på varje sida. Där står det vilken muntlig information som kan läsas upp och upplägg för gruppdiskussion för aktuell bild. Det står också om beräknad tidsåtgång för varje bild. Tanken är att det ska finnas som stöd vid behov, men presentationen kan givetvis användas i de delar som är relevanta för er. </a:t>
            </a:r>
          </a:p>
          <a:p>
            <a:pPr algn="just">
              <a:lnSpc>
                <a:spcPct val="120000"/>
              </a:lnSpc>
              <a:spcAft>
                <a:spcPts val="600"/>
              </a:spcAft>
            </a:pPr>
            <a:endParaRPr lang="sv-SE" sz="1800" b="1" dirty="0">
              <a:effectLst/>
              <a:latin typeface="Gotham Narrow Bold" pitchFamily="50" charset="0"/>
            </a:endParaRPr>
          </a:p>
          <a:p>
            <a:pPr>
              <a:lnSpc>
                <a:spcPct val="110000"/>
              </a:lnSpc>
              <a:spcBef>
                <a:spcPts val="1800"/>
              </a:spcBef>
              <a:spcAft>
                <a:spcPts val="400"/>
              </a:spcAft>
            </a:pPr>
            <a:r>
              <a:rPr lang="sv-SE" sz="1800" b="1" dirty="0">
                <a:effectLst/>
                <a:latin typeface="Gotham Narrow Bold" pitchFamily="50" charset="0"/>
              </a:rPr>
              <a:t>Förberedelser inför gruppdiskussionen</a:t>
            </a: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Gå igenom era lokala rutiner så att de är uppdaterade. På sida 15 finns en checklista att gå igenom innan ni håller gruppdiskussionen</a:t>
            </a:r>
            <a:r>
              <a:rPr lang="sv-SE" sz="1800" b="0" dirty="0">
                <a:effectLst/>
                <a:latin typeface="Gotham Narrow Bold" pitchFamily="50" charset="0"/>
              </a:rPr>
              <a:t>. För flygplatser som drivs av Swedavia finns det på sida 16 möjlighet att lägga in information från larmkort. Uppdatera då och ta fram den sidan, och ta istället bort sida 15 i presentationen. </a:t>
            </a:r>
          </a:p>
          <a:p>
            <a:pPr algn="just">
              <a:lnSpc>
                <a:spcPct val="120000"/>
              </a:lnSpc>
              <a:spcAft>
                <a:spcPts val="600"/>
              </a:spcAft>
            </a:pPr>
            <a:endParaRPr lang="sv-SE" sz="1800" b="1" dirty="0">
              <a:effectLst/>
              <a:latin typeface="Gotham Narrow Bold" pitchFamily="50" charset="0"/>
            </a:endParaRPr>
          </a:p>
          <a:p>
            <a:pPr>
              <a:lnSpc>
                <a:spcPct val="130000"/>
              </a:lnSpc>
              <a:spcBef>
                <a:spcPts val="800"/>
              </a:spcBef>
            </a:pPr>
            <a:r>
              <a:rPr lang="sv-SE" sz="1000" b="1" dirty="0">
                <a:effectLst/>
                <a:latin typeface="Gotham Narrow Light" pitchFamily="50" charset="0"/>
                <a:ea typeface="Gotham Narrow Light" pitchFamily="50" charset="0"/>
                <a:cs typeface="Times New Roman" panose="02020603050405020304" pitchFamily="18" charset="0"/>
              </a:rPr>
              <a:t>Om du vill veta mer</a:t>
            </a:r>
          </a:p>
          <a:p>
            <a:pPr marL="0" marR="0" lvl="0" indent="0" algn="l" defTabSz="914400" rtl="0" eaLnBrk="1" fontAlgn="auto" latinLnBrk="0" hangingPunct="1">
              <a:lnSpc>
                <a:spcPct val="130000"/>
              </a:lnSpc>
              <a:spcBef>
                <a:spcPts val="800"/>
              </a:spcBef>
              <a:spcAft>
                <a:spcPts val="0"/>
              </a:spcAft>
              <a:buClrTx/>
              <a:buSzTx/>
              <a:buFontTx/>
              <a:buNone/>
              <a:tabLst/>
              <a:defRPr/>
            </a:pPr>
            <a:r>
              <a:rPr lang="sv-SE" sz="1000" dirty="0">
                <a:effectLst/>
                <a:latin typeface="Gotham Narrow Light" pitchFamily="50" charset="0"/>
                <a:ea typeface="Gotham Narrow Light" pitchFamily="50" charset="0"/>
                <a:cs typeface="Times New Roman" panose="02020603050405020304" pitchFamily="18" charset="0"/>
              </a:rPr>
              <a:t>På webbsidan </a:t>
            </a:r>
            <a:r>
              <a:rPr lang="sv-SE" sz="1800" dirty="0"/>
              <a:t>nspm.jamstalldhetsmyndigheten.se finns kunskap om sexuell exploatering av barn, prostitution och människohandel samlat. På Jämställdhetsmyndighetens webb finns även kunskap om bland annat mäns våld mot kvinnor och hedersrelaterat våld och förtryck: jamstalldhetsmyndigheten.se/mans-vald-mot-kvinnor</a:t>
            </a:r>
          </a:p>
          <a:p>
            <a:pPr>
              <a:lnSpc>
                <a:spcPct val="110000"/>
              </a:lnSpc>
              <a:spcBef>
                <a:spcPts val="1800"/>
              </a:spcBef>
              <a:spcAft>
                <a:spcPts val="400"/>
              </a:spcAft>
            </a:pPr>
            <a:endParaRPr lang="sv-SE" sz="1800" b="1" dirty="0">
              <a:effectLst/>
              <a:latin typeface="Gotham Narrow Bold" pitchFamily="50" charset="0"/>
            </a:endParaRPr>
          </a:p>
          <a:p>
            <a:pPr>
              <a:lnSpc>
                <a:spcPct val="110000"/>
              </a:lnSpc>
              <a:spcBef>
                <a:spcPts val="1800"/>
              </a:spcBef>
              <a:spcAft>
                <a:spcPts val="400"/>
              </a:spcAft>
            </a:pPr>
            <a:r>
              <a:rPr lang="sv-SE" sz="1800" b="1" dirty="0">
                <a:effectLst/>
                <a:latin typeface="Gotham Narrow Bold" pitchFamily="50" charset="0"/>
              </a:rPr>
              <a:t>Utvärdering</a:t>
            </a:r>
          </a:p>
          <a:p>
            <a:pPr>
              <a:lnSpc>
                <a:spcPct val="130000"/>
              </a:lnSpc>
              <a:spcBef>
                <a:spcPts val="800"/>
              </a:spcBef>
            </a:pPr>
            <a:r>
              <a:rPr lang="sv-SE" sz="1800" dirty="0">
                <a:effectLst/>
                <a:latin typeface="Gotham Narrow Light" pitchFamily="50" charset="0"/>
                <a:ea typeface="Gotham Narrow Light" pitchFamily="50" charset="0"/>
                <a:cs typeface="Times New Roman" panose="02020603050405020304" pitchFamily="18" charset="0"/>
              </a:rPr>
              <a:t>Utvärdera gärna i slutet av diskussionen om det är något som medarbetarna tror att de kommer ha användning av i sitt arbete. Har ni någon återkoppling ni vill ge kring materialet så vänligen kontakta: </a:t>
            </a:r>
            <a:r>
              <a:rPr lang="sv-SE" sz="1800" u="sng" dirty="0">
                <a:solidFill>
                  <a:srgbClr val="0563C1"/>
                </a:solidFill>
                <a:effectLst/>
                <a:latin typeface="Gotham Narrow Light" pitchFamily="50" charset="0"/>
                <a:ea typeface="Gotham Narrow Light" pitchFamily="50" charset="0"/>
                <a:cs typeface="Times New Roman" panose="02020603050405020304" pitchFamily="18" charset="0"/>
                <a:hlinkClick r:id="rId3"/>
              </a:rPr>
              <a:t>nspm@jamstalldhetsmyndigheten.se</a:t>
            </a:r>
            <a:r>
              <a:rPr lang="sv-SE" sz="1800" dirty="0">
                <a:effectLst/>
                <a:latin typeface="Gotham Narrow Light" pitchFamily="50" charset="0"/>
                <a:ea typeface="Gotham Narrow Light" pitchFamily="50" charset="0"/>
                <a:cs typeface="Times New Roman" panose="02020603050405020304" pitchFamily="18" charset="0"/>
              </a:rPr>
              <a:t>.</a:t>
            </a:r>
          </a:p>
          <a:p>
            <a:pPr>
              <a:lnSpc>
                <a:spcPct val="130000"/>
              </a:lnSpc>
              <a:spcBef>
                <a:spcPts val="800"/>
              </a:spcBef>
            </a:pPr>
            <a:endParaRPr lang="sv-SE" sz="1800" dirty="0">
              <a:effectLst/>
              <a:latin typeface="Gotham Narrow Light" pitchFamily="50" charset="0"/>
              <a:ea typeface="Gotham Narrow Light" pitchFamily="50" charset="0"/>
              <a:cs typeface="Times New Roman" panose="02020603050405020304" pitchFamily="18" charset="0"/>
            </a:endParaRPr>
          </a:p>
          <a:p>
            <a:pPr marL="0" marR="0" lvl="0" indent="0" algn="l" defTabSz="914400" rtl="0" eaLnBrk="1" fontAlgn="auto" latinLnBrk="0" hangingPunct="1">
              <a:lnSpc>
                <a:spcPct val="130000"/>
              </a:lnSpc>
              <a:spcBef>
                <a:spcPts val="800"/>
              </a:spcBef>
              <a:spcAft>
                <a:spcPts val="0"/>
              </a:spcAft>
              <a:buClrTx/>
              <a:buSzTx/>
              <a:buFontTx/>
              <a:buNone/>
              <a:tabLst/>
              <a:defRPr/>
            </a:pPr>
            <a:endParaRPr lang="sv-SE" sz="1800" dirty="0">
              <a:effectLst/>
              <a:latin typeface="Gotham Narrow Light" pitchFamily="50" charset="0"/>
              <a:ea typeface="Gotham Narrow Light" pitchFamily="50" charset="0"/>
              <a:cs typeface="Times New Roman" panose="02020603050405020304" pitchFamily="18" charset="0"/>
            </a:endParaRPr>
          </a:p>
        </p:txBody>
      </p:sp>
      <p:sp>
        <p:nvSpPr>
          <p:cNvPr id="4" name="Platshållare för bildnummer 3">
            <a:extLst>
              <a:ext uri="{FF2B5EF4-FFF2-40B4-BE49-F238E27FC236}">
                <a16:creationId xmlns:a16="http://schemas.microsoft.com/office/drawing/2014/main" id="{2843670A-DCD6-3427-E391-3C444A819045}"/>
              </a:ext>
            </a:extLst>
          </p:cNvPr>
          <p:cNvSpPr>
            <a:spLocks noGrp="1"/>
          </p:cNvSpPr>
          <p:nvPr>
            <p:ph type="sldNum" sz="quarter" idx="5"/>
          </p:nvPr>
        </p:nvSpPr>
        <p:spPr/>
        <p:txBody>
          <a:bodyPr/>
          <a:lstStyle/>
          <a:p>
            <a:fld id="{91F6116E-27EF-2742-AD7A-12D21E7770CC}" type="slidenum">
              <a:rPr lang="en-GB" smtClean="0"/>
              <a:t>1</a:t>
            </a:fld>
            <a:endParaRPr lang="en-GB" dirty="0"/>
          </a:p>
        </p:txBody>
      </p:sp>
    </p:spTree>
    <p:extLst>
      <p:ext uri="{BB962C8B-B14F-4D97-AF65-F5344CB8AC3E}">
        <p14:creationId xmlns:p14="http://schemas.microsoft.com/office/powerpoint/2010/main" val="3849529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Läs upp</a:t>
            </a:r>
          </a:p>
          <a:p>
            <a:r>
              <a:rPr lang="sv-SE" dirty="0"/>
              <a:t>I filmen får vi se exempel på att ett sätt att få kontakta med en resenär där det finns oro är att fråga om personen behöver hjälp med något. </a:t>
            </a:r>
          </a:p>
          <a:p>
            <a:endParaRPr lang="sv-SE" dirty="0"/>
          </a:p>
          <a:p>
            <a:pPr marL="0" indent="0">
              <a:buFont typeface="Arial" panose="020B0604020202020204" pitchFamily="34" charset="0"/>
              <a:buNone/>
            </a:pPr>
            <a:r>
              <a:rPr lang="sv-SE" b="1" dirty="0"/>
              <a:t>Fundera för dig själv i 2 minuter </a:t>
            </a:r>
          </a:p>
          <a:p>
            <a:pPr marL="171450" indent="-171450">
              <a:buFont typeface="Arial" panose="020B0604020202020204" pitchFamily="34" charset="0"/>
              <a:buChar char="•"/>
            </a:pPr>
            <a:r>
              <a:rPr lang="sv-SE" dirty="0"/>
              <a:t>hur du skulle fråga en resenär om du undrar om allt står rätt till. </a:t>
            </a:r>
          </a:p>
          <a:p>
            <a:pPr marL="0" indent="0">
              <a:buFont typeface="Arial" panose="020B0604020202020204" pitchFamily="34" charset="0"/>
              <a:buNone/>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Diskutera i grupp i 5 minuter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hur ni skulle göra för att fråga.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a:p>
            <a:pPr marL="0" indent="0">
              <a:buFont typeface="Arial" panose="020B0604020202020204" pitchFamily="34" charset="0"/>
              <a:buNone/>
            </a:pPr>
            <a:r>
              <a:rPr lang="sv-SE" b="1" dirty="0"/>
              <a:t>Återge i helgrupp i 3 minuter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Ge exempel på vad ni har pratat om.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Om det inte går att fråga, vad handlar det om? Skulle ni i så fall kunna skriva ner något om händelsen istället? Finns det några sätt att fråga som verkar passa för er arbetsplats?</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b="1" dirty="0"/>
              <a:t>Tid för denna bild: 10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10</a:t>
            </a:fld>
            <a:endParaRPr lang="en-GB" dirty="0"/>
          </a:p>
        </p:txBody>
      </p:sp>
    </p:spTree>
    <p:extLst>
      <p:ext uri="{BB962C8B-B14F-4D97-AF65-F5344CB8AC3E}">
        <p14:creationId xmlns:p14="http://schemas.microsoft.com/office/powerpoint/2010/main" val="669529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Läs upp </a:t>
            </a:r>
          </a:p>
          <a:p>
            <a:pPr marL="171450" indent="-171450">
              <a:lnSpc>
                <a:spcPct val="100000"/>
              </a:lnSpc>
              <a:spcBef>
                <a:spcPts val="1200"/>
              </a:spcBef>
              <a:buFont typeface="Arial" panose="020B0604020202020204" pitchFamily="34" charset="0"/>
              <a:buChar char="•"/>
            </a:pPr>
            <a:r>
              <a:rPr lang="sv-SE" dirty="0"/>
              <a:t>För exempelvis säkerhetspersonal och polis kan det vara aktuellt att ställa fler frågor vid misstanke om människohandel</a:t>
            </a:r>
          </a:p>
          <a:p>
            <a:pPr marL="171450" indent="-171450">
              <a:lnSpc>
                <a:spcPct val="100000"/>
              </a:lnSpc>
              <a:spcBef>
                <a:spcPts val="1200"/>
              </a:spcBef>
              <a:buFont typeface="Arial" panose="020B0604020202020204" pitchFamily="34" charset="0"/>
              <a:buChar char="•"/>
            </a:pPr>
            <a:r>
              <a:rPr lang="sv-SE" dirty="0"/>
              <a:t>Samtal behöver då ske enskilt</a:t>
            </a:r>
          </a:p>
          <a:p>
            <a:pPr marL="171450" indent="-171450">
              <a:lnSpc>
                <a:spcPct val="100000"/>
              </a:lnSpc>
              <a:spcBef>
                <a:spcPts val="1200"/>
              </a:spcBef>
              <a:buFont typeface="Arial" panose="020B0604020202020204" pitchFamily="34" charset="0"/>
              <a:buChar char="•"/>
            </a:pPr>
            <a:endParaRPr lang="sv-SE" dirty="0"/>
          </a:p>
          <a:p>
            <a:pPr marL="0" indent="0">
              <a:lnSpc>
                <a:spcPct val="100000"/>
              </a:lnSpc>
              <a:spcBef>
                <a:spcPts val="1200"/>
              </a:spcBef>
              <a:buFont typeface="Arial" panose="020B0604020202020204" pitchFamily="34" charset="0"/>
              <a:buNone/>
            </a:pPr>
            <a:r>
              <a:rPr lang="sv-SE" b="1" dirty="0"/>
              <a:t>Gå igenom </a:t>
            </a:r>
            <a:endParaRPr lang="sv-SE" dirty="0"/>
          </a:p>
          <a:p>
            <a:pPr marL="171450" indent="-171450">
              <a:lnSpc>
                <a:spcPct val="100000"/>
              </a:lnSpc>
              <a:spcBef>
                <a:spcPts val="1200"/>
              </a:spcBef>
              <a:buFont typeface="Arial" panose="020B0604020202020204" pitchFamily="34" charset="0"/>
              <a:buChar char="•"/>
            </a:pPr>
            <a:r>
              <a:rPr lang="sv-SE" dirty="0"/>
              <a:t>Vad som gäller för er arbetsgrupp när det kommer till enskilda samtal med resenärer</a:t>
            </a:r>
          </a:p>
          <a:p>
            <a:endParaRPr lang="sv-SE" dirty="0"/>
          </a:p>
          <a:p>
            <a:r>
              <a:rPr lang="sv-SE" b="1" dirty="0"/>
              <a:t>Tid för denna bild: 2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11</a:t>
            </a:fld>
            <a:endParaRPr lang="en-GB" dirty="0"/>
          </a:p>
        </p:txBody>
      </p:sp>
    </p:spTree>
    <p:extLst>
      <p:ext uri="{BB962C8B-B14F-4D97-AF65-F5344CB8AC3E}">
        <p14:creationId xmlns:p14="http://schemas.microsoft.com/office/powerpoint/2010/main" val="2713642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det ingår i era arbetsuppgifter att ha enskilda samtal kan ni välja att diskutera mer här. I annat fall kan ni gå vidare direkt till nästa bild. </a:t>
            </a:r>
          </a:p>
          <a:p>
            <a:endParaRPr lang="sv-SE" dirty="0"/>
          </a:p>
          <a:p>
            <a:r>
              <a:rPr lang="sv-SE" b="1" dirty="0"/>
              <a:t>Läs upp</a:t>
            </a:r>
          </a:p>
          <a:p>
            <a:r>
              <a:rPr lang="sv-SE" dirty="0"/>
              <a:t>I filmen lyfts några saker som går att fråga mer om för att få mer information. Det handlar om:</a:t>
            </a:r>
          </a:p>
          <a:p>
            <a:pPr marL="171450" indent="-171450">
              <a:buFont typeface="Arial" panose="020B0604020202020204" pitchFamily="34" charset="0"/>
              <a:buChar char="•"/>
            </a:pPr>
            <a:r>
              <a:rPr lang="sv-SE" dirty="0"/>
              <a:t>Planen för resan</a:t>
            </a:r>
          </a:p>
          <a:p>
            <a:pPr marL="171450" indent="-171450">
              <a:buFont typeface="Arial" panose="020B0604020202020204" pitchFamily="34" charset="0"/>
              <a:buChar char="•"/>
            </a:pPr>
            <a:r>
              <a:rPr lang="sv-SE" dirty="0"/>
              <a:t>Om personen reser ensam eller relationen till resesällskapet</a:t>
            </a:r>
          </a:p>
          <a:p>
            <a:pPr marL="171450" indent="-171450">
              <a:buFont typeface="Arial" panose="020B0604020202020204" pitchFamily="34" charset="0"/>
              <a:buChar char="•"/>
            </a:pPr>
            <a:r>
              <a:rPr lang="sv-SE" dirty="0"/>
              <a:t>Om personen behöver hjälp</a:t>
            </a:r>
          </a:p>
          <a:p>
            <a:endParaRPr lang="sv-SE" dirty="0"/>
          </a:p>
          <a:p>
            <a:pPr marL="0" indent="0">
              <a:buFont typeface="Arial" panose="020B0604020202020204" pitchFamily="34" charset="0"/>
              <a:buNone/>
            </a:pPr>
            <a:r>
              <a:rPr lang="sv-SE" b="1" dirty="0"/>
              <a:t>Diskutera i grupp i 2 minuter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Är frågorna relevanta för 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Är det andra frågor ni behöver ställa?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Berätta i helgrupp i 2 minuter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dirty="0"/>
              <a:t>Ge exempel på vad ni </a:t>
            </a:r>
            <a:r>
              <a:rPr lang="sv-SE" dirty="0"/>
              <a:t>har pratat om i grupperna</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b="1" dirty="0"/>
              <a:t>Tid för denna bild: 5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12</a:t>
            </a:fld>
            <a:endParaRPr lang="en-GB" dirty="0"/>
          </a:p>
        </p:txBody>
      </p:sp>
    </p:spTree>
    <p:extLst>
      <p:ext uri="{BB962C8B-B14F-4D97-AF65-F5344CB8AC3E}">
        <p14:creationId xmlns:p14="http://schemas.microsoft.com/office/powerpoint/2010/main" val="1303367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ea typeface="Calibri"/>
                <a:cs typeface="Calibri"/>
              </a:rPr>
              <a:t>Läs upp</a:t>
            </a:r>
          </a:p>
          <a:p>
            <a:r>
              <a:rPr lang="sv-SE" dirty="0">
                <a:ea typeface="Calibri"/>
                <a:cs typeface="Calibri"/>
              </a:rPr>
              <a:t>Vid misstanke om människohandel så kan det vara bra att dokumentera misstankarna direkt. Exempel på saker att skriva ner är:</a:t>
            </a:r>
          </a:p>
          <a:p>
            <a:pPr marL="171450" indent="-171450">
              <a:buFont typeface="Arial" panose="020B0604020202020204" pitchFamily="34" charset="0"/>
              <a:buChar char="•"/>
            </a:pPr>
            <a:r>
              <a:rPr lang="sv-SE" dirty="0"/>
              <a:t>Tidpunkt</a:t>
            </a:r>
          </a:p>
          <a:p>
            <a:pPr marL="171450" indent="-171450">
              <a:buFont typeface="Arial" panose="020B0604020202020204" pitchFamily="34" charset="0"/>
              <a:buChar char="•"/>
            </a:pPr>
            <a:r>
              <a:rPr lang="sv-SE" dirty="0"/>
              <a:t>Namn</a:t>
            </a:r>
          </a:p>
          <a:p>
            <a:pPr marL="171450" indent="-171450">
              <a:buFont typeface="Arial" panose="020B0604020202020204" pitchFamily="34" charset="0"/>
              <a:buChar char="•"/>
            </a:pPr>
            <a:r>
              <a:rPr lang="sv-SE" dirty="0"/>
              <a:t>Ålder</a:t>
            </a:r>
          </a:p>
          <a:p>
            <a:pPr marL="171450" indent="-171450">
              <a:buFont typeface="Arial" panose="020B0604020202020204" pitchFamily="34" charset="0"/>
              <a:buChar char="•"/>
            </a:pPr>
            <a:r>
              <a:rPr lang="sv-SE" dirty="0"/>
              <a:t>Klädsel</a:t>
            </a:r>
          </a:p>
          <a:p>
            <a:pPr marL="171450" indent="-171450">
              <a:buFont typeface="Arial" panose="020B0604020202020204" pitchFamily="34" charset="0"/>
              <a:buChar char="•"/>
            </a:pPr>
            <a:r>
              <a:rPr lang="sv-SE" dirty="0"/>
              <a:t>Hårfärg</a:t>
            </a:r>
          </a:p>
          <a:p>
            <a:pPr marL="171450" indent="-171450">
              <a:buFont typeface="Arial" panose="020B0604020202020204" pitchFamily="34" charset="0"/>
              <a:buChar char="•"/>
            </a:pPr>
            <a:r>
              <a:rPr lang="sv-SE" dirty="0"/>
              <a:t>Längd</a:t>
            </a:r>
          </a:p>
          <a:p>
            <a:pPr marL="171450" indent="-171450">
              <a:buFont typeface="Arial" panose="020B0604020202020204" pitchFamily="34" charset="0"/>
              <a:buChar char="•"/>
            </a:pPr>
            <a:r>
              <a:rPr lang="sv-SE" dirty="0"/>
              <a:t>Ovanligt beteende</a:t>
            </a:r>
          </a:p>
          <a:p>
            <a:endParaRPr lang="sv-SE" dirty="0">
              <a:ea typeface="Calibri"/>
              <a:cs typeface="Calibri"/>
            </a:endParaRPr>
          </a:p>
          <a:p>
            <a:r>
              <a:rPr lang="sv-SE" b="1" dirty="0">
                <a:ea typeface="Calibri"/>
                <a:cs typeface="Calibri"/>
              </a:rPr>
              <a:t>Gå igenom </a:t>
            </a:r>
          </a:p>
          <a:p>
            <a:r>
              <a:rPr lang="sv-SE" b="0" dirty="0">
                <a:ea typeface="Calibri"/>
                <a:cs typeface="Calibri"/>
              </a:rPr>
              <a:t>H</a:t>
            </a:r>
            <a:r>
              <a:rPr lang="sv-SE" dirty="0">
                <a:ea typeface="Calibri"/>
                <a:cs typeface="Calibri"/>
              </a:rPr>
              <a:t>ur ni dokumenterar hos er.</a:t>
            </a:r>
          </a:p>
          <a:p>
            <a:endParaRPr lang="sv-SE" dirty="0">
              <a:ea typeface="Calibri"/>
              <a:cs typeface="Calibri"/>
            </a:endParaRPr>
          </a:p>
          <a:p>
            <a:r>
              <a:rPr lang="sv-SE" b="1" dirty="0">
                <a:ea typeface="Calibri"/>
                <a:cs typeface="Calibri"/>
              </a:rPr>
              <a:t>Tid för denna bild: 3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13</a:t>
            </a:fld>
            <a:endParaRPr lang="en-GB" dirty="0"/>
          </a:p>
        </p:txBody>
      </p:sp>
    </p:spTree>
    <p:extLst>
      <p:ext uri="{BB962C8B-B14F-4D97-AF65-F5344CB8AC3E}">
        <p14:creationId xmlns:p14="http://schemas.microsoft.com/office/powerpoint/2010/main" val="1062691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5E0C7-E615-1084-3692-E805FD3F957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BB068C4-063C-1302-5B8E-069FCA167C1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E3361A1-2D46-47A8-8311-C82D13358138}"/>
              </a:ext>
            </a:extLst>
          </p:cNvPr>
          <p:cNvSpPr>
            <a:spLocks noGrp="1"/>
          </p:cNvSpPr>
          <p:nvPr>
            <p:ph type="body" idx="1"/>
          </p:nvPr>
        </p:nvSpPr>
        <p:spPr/>
        <p:txBody>
          <a:bodyPr/>
          <a:lstStyle/>
          <a:p>
            <a:r>
              <a:rPr lang="sv-SE" b="1"/>
              <a:t>Gå igenom larmkortet </a:t>
            </a:r>
            <a:r>
              <a:rPr lang="sv-SE"/>
              <a:t>för att se att alla har uppfattat vad som gäller på Arlanda flygplats. Det är viktigt att alla vet vem de i första hand ska kontakta om de misstänker människohandel eller tvångsgifte.</a:t>
            </a:r>
          </a:p>
          <a:p>
            <a:endParaRPr lang="sv-SE"/>
          </a:p>
          <a:p>
            <a:r>
              <a:rPr lang="sv-SE" b="1">
                <a:ea typeface="Calibri"/>
                <a:cs typeface="Calibri"/>
              </a:rPr>
              <a:t>Gå igenom vad som gäller för er.</a:t>
            </a:r>
          </a:p>
          <a:p>
            <a:pPr marL="171450" indent="-171450">
              <a:buFont typeface="Arial" panose="020B0604020202020204" pitchFamily="34" charset="0"/>
              <a:buChar char="•"/>
            </a:pPr>
            <a:r>
              <a:rPr lang="sv-SE"/>
              <a:t>Vem ni ska kontakta vid misstanke om människohandel eller tvångsgifte.</a:t>
            </a:r>
          </a:p>
          <a:p>
            <a:pPr marL="171450" indent="-171450">
              <a:buFont typeface="Arial" panose="020B0604020202020204" pitchFamily="34" charset="0"/>
              <a:buChar char="•"/>
            </a:pPr>
            <a:r>
              <a:rPr lang="sv-SE"/>
              <a:t>Hur kan ni göra för att, om möjligt behålla personen under uppsikt?</a:t>
            </a:r>
          </a:p>
          <a:p>
            <a:pPr marL="171450" indent="-171450">
              <a:buFont typeface="Arial" panose="020B0604020202020204" pitchFamily="34" charset="0"/>
              <a:buChar char="•"/>
            </a:pPr>
            <a:r>
              <a:rPr lang="sv-SE"/>
              <a:t>Kan någon kollega ringa LC samtidigt som du ringer 112?</a:t>
            </a:r>
          </a:p>
          <a:p>
            <a:endParaRPr lang="sv-SE"/>
          </a:p>
          <a:p>
            <a:r>
              <a:rPr lang="sv-SE" b="0"/>
              <a:t>Tid för denna bild: 10 minuter.</a:t>
            </a:r>
          </a:p>
        </p:txBody>
      </p:sp>
      <p:sp>
        <p:nvSpPr>
          <p:cNvPr id="4" name="Platshållare för bildnummer 3">
            <a:extLst>
              <a:ext uri="{FF2B5EF4-FFF2-40B4-BE49-F238E27FC236}">
                <a16:creationId xmlns:a16="http://schemas.microsoft.com/office/drawing/2014/main" id="{D74187A9-C685-1119-48AE-C9FBAFC017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6116E-27EF-2742-AD7A-12D21E7770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13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Tid för denna bild: 30 sekunder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15</a:t>
            </a:fld>
            <a:endParaRPr lang="en-GB" dirty="0"/>
          </a:p>
        </p:txBody>
      </p:sp>
    </p:spTree>
    <p:extLst>
      <p:ext uri="{BB962C8B-B14F-4D97-AF65-F5344CB8AC3E}">
        <p14:creationId xmlns:p14="http://schemas.microsoft.com/office/powerpoint/2010/main" val="352680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Läs upp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 här delen av diskussionen handlar om hur det går att upptäcka människohandel genom att känna igen vanliga tecken på exploatering. Som filmen visade så kan en del tecken ibland vara subtila. Det viktiga för er är inte att vara säkra på om det faktiskt är människohandel, utan att reagera om det är något som inte verkar stå rätt till. Det är sedan upp till rättsväsende att utreda vad det kan vara för brott. </a:t>
            </a:r>
          </a:p>
          <a:p>
            <a:endParaRPr lang="sv-SE" dirty="0"/>
          </a:p>
          <a:p>
            <a:r>
              <a:rPr lang="sv-SE" b="1" dirty="0"/>
              <a:t>Tid för denna bild: 30 sekunder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2</a:t>
            </a:fld>
            <a:endParaRPr lang="en-GB" dirty="0"/>
          </a:p>
        </p:txBody>
      </p:sp>
    </p:spTree>
    <p:extLst>
      <p:ext uri="{BB962C8B-B14F-4D97-AF65-F5344CB8AC3E}">
        <p14:creationId xmlns:p14="http://schemas.microsoft.com/office/powerpoint/2010/main" val="2150012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ea typeface="Calibri"/>
                <a:cs typeface="Calibri"/>
              </a:rPr>
              <a:t>Läs upp</a:t>
            </a:r>
          </a:p>
          <a:p>
            <a:pPr marL="0" indent="0">
              <a:buFont typeface="Arial" panose="020B0604020202020204" pitchFamily="34" charset="0"/>
              <a:buNone/>
            </a:pPr>
            <a:r>
              <a:rPr lang="sv-SE" b="0" dirty="0">
                <a:ea typeface="Calibri"/>
                <a:cs typeface="Calibri"/>
              </a:rPr>
              <a:t>Vi börjar med att öppna upp för reflektioner kring filmen</a:t>
            </a:r>
          </a:p>
          <a:p>
            <a:pPr marL="0" indent="0">
              <a:buFont typeface="Arial" panose="020B0604020202020204" pitchFamily="34" charset="0"/>
              <a:buNone/>
            </a:pPr>
            <a:endParaRPr lang="sv-SE" b="1" dirty="0">
              <a:ea typeface="Calibri"/>
              <a:cs typeface="Calibri"/>
            </a:endParaRPr>
          </a:p>
          <a:p>
            <a:pPr marL="0" indent="0">
              <a:buFont typeface="Arial" panose="020B0604020202020204" pitchFamily="34" charset="0"/>
              <a:buNone/>
            </a:pPr>
            <a:r>
              <a:rPr lang="sv-SE" b="1" dirty="0">
                <a:ea typeface="Calibri"/>
                <a:cs typeface="Calibri"/>
              </a:rPr>
              <a:t>Diskutera i gruppen i 2 minuter</a:t>
            </a:r>
          </a:p>
          <a:p>
            <a:pPr marL="171450" indent="-171450">
              <a:buFont typeface="Arial" panose="020B0604020202020204" pitchFamily="34" charset="0"/>
              <a:buChar char="•"/>
            </a:pPr>
            <a:r>
              <a:rPr lang="sv-SE" dirty="0"/>
              <a:t>Känner du igen något av det du har sett i filmen från ditt arbete?</a:t>
            </a:r>
          </a:p>
          <a:p>
            <a:pPr marL="0" indent="0">
              <a:buFont typeface="Arial" panose="020B0604020202020204" pitchFamily="34" charset="0"/>
              <a:buNone/>
            </a:pPr>
            <a:endParaRPr lang="sv-SE" dirty="0">
              <a:ea typeface="Calibri"/>
              <a:cs typeface="Calibri"/>
            </a:endParaRPr>
          </a:p>
          <a:p>
            <a:pPr marL="0" indent="0">
              <a:buFont typeface="Arial" panose="020B0604020202020204" pitchFamily="34" charset="0"/>
              <a:buNone/>
            </a:pPr>
            <a:r>
              <a:rPr lang="sv-SE" b="1" dirty="0"/>
              <a:t>Tid för denna bild:</a:t>
            </a:r>
            <a:r>
              <a:rPr lang="sv-SE" b="1" dirty="0">
                <a:ea typeface="Calibri"/>
                <a:cs typeface="Calibri"/>
              </a:rPr>
              <a:t> 2,5 minut</a:t>
            </a:r>
          </a:p>
        </p:txBody>
      </p:sp>
      <p:sp>
        <p:nvSpPr>
          <p:cNvPr id="4" name="Platshållare för bildnummer 3"/>
          <p:cNvSpPr>
            <a:spLocks noGrp="1"/>
          </p:cNvSpPr>
          <p:nvPr>
            <p:ph type="sldNum" sz="quarter" idx="5"/>
          </p:nvPr>
        </p:nvSpPr>
        <p:spPr/>
        <p:txBody>
          <a:bodyPr/>
          <a:lstStyle/>
          <a:p>
            <a:fld id="{91F6116E-27EF-2742-AD7A-12D21E7770CC}" type="slidenum">
              <a:rPr lang="en-GB" smtClean="0"/>
              <a:t>3</a:t>
            </a:fld>
            <a:endParaRPr lang="en-GB" dirty="0"/>
          </a:p>
        </p:txBody>
      </p:sp>
    </p:spTree>
    <p:extLst>
      <p:ext uri="{BB962C8B-B14F-4D97-AF65-F5344CB8AC3E}">
        <p14:creationId xmlns:p14="http://schemas.microsoft.com/office/powerpoint/2010/main" val="2391796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dirty="0">
                <a:ea typeface="Calibri"/>
                <a:cs typeface="Calibri"/>
              </a:rPr>
              <a:t>Läs upp</a:t>
            </a:r>
          </a:p>
          <a:p>
            <a:r>
              <a:rPr lang="sv-SE" dirty="0">
                <a:ea typeface="Calibri"/>
                <a:cs typeface="Calibri"/>
              </a:rPr>
              <a:t>Det</a:t>
            </a:r>
            <a:r>
              <a:rPr lang="en-US" dirty="0">
                <a:ea typeface="Calibri"/>
                <a:cs typeface="Calibri"/>
              </a:rPr>
              <a:t> </a:t>
            </a:r>
            <a:r>
              <a:rPr lang="en-US" dirty="0" err="1">
                <a:ea typeface="Calibri"/>
                <a:cs typeface="Calibri"/>
              </a:rPr>
              <a:t>här</a:t>
            </a:r>
            <a:r>
              <a:rPr lang="en-US" dirty="0">
                <a:ea typeface="Calibri"/>
                <a:cs typeface="Calibri"/>
              </a:rPr>
              <a:t> </a:t>
            </a:r>
            <a:r>
              <a:rPr lang="en-US" dirty="0" err="1">
                <a:ea typeface="Calibri"/>
                <a:cs typeface="Calibri"/>
              </a:rPr>
              <a:t>är</a:t>
            </a:r>
            <a:r>
              <a:rPr lang="en-US" dirty="0">
                <a:ea typeface="Calibri"/>
                <a:cs typeface="Calibri"/>
              </a:rPr>
              <a:t> </a:t>
            </a:r>
            <a:r>
              <a:rPr lang="en-US" dirty="0" err="1">
                <a:ea typeface="Calibri"/>
                <a:cs typeface="Calibri"/>
              </a:rPr>
              <a:t>exempel</a:t>
            </a:r>
            <a:r>
              <a:rPr lang="en-US" dirty="0">
                <a:ea typeface="Calibri"/>
                <a:cs typeface="Calibri"/>
              </a:rPr>
              <a:t> </a:t>
            </a:r>
            <a:r>
              <a:rPr lang="en-US" dirty="0" err="1">
                <a:ea typeface="Calibri"/>
                <a:cs typeface="Calibri"/>
              </a:rPr>
              <a:t>på</a:t>
            </a:r>
            <a:r>
              <a:rPr lang="en-US" dirty="0">
                <a:ea typeface="Calibri"/>
                <a:cs typeface="Calibri"/>
              </a:rPr>
              <a:t> </a:t>
            </a:r>
            <a:r>
              <a:rPr lang="en-US" dirty="0" err="1">
                <a:ea typeface="Calibri"/>
                <a:cs typeface="Calibri"/>
              </a:rPr>
              <a:t>olika</a:t>
            </a:r>
            <a:r>
              <a:rPr lang="en-US" dirty="0">
                <a:ea typeface="Calibri"/>
                <a:cs typeface="Calibri"/>
              </a:rPr>
              <a:t> former av </a:t>
            </a:r>
            <a:r>
              <a:rPr lang="en-US" dirty="0" err="1">
                <a:ea typeface="Calibri"/>
                <a:cs typeface="Calibri"/>
              </a:rPr>
              <a:t>exploatering</a:t>
            </a:r>
            <a:r>
              <a:rPr lang="en-US" dirty="0">
                <a:ea typeface="Calibri"/>
                <a:cs typeface="Calibri"/>
              </a:rPr>
              <a:t> </a:t>
            </a:r>
            <a:r>
              <a:rPr lang="en-US" dirty="0" err="1">
                <a:ea typeface="Calibri"/>
                <a:cs typeface="Calibri"/>
              </a:rPr>
              <a:t>som</a:t>
            </a:r>
            <a:r>
              <a:rPr lang="en-US" dirty="0">
                <a:ea typeface="Calibri"/>
                <a:cs typeface="Calibri"/>
              </a:rPr>
              <a:t> </a:t>
            </a:r>
            <a:r>
              <a:rPr lang="en-US" dirty="0" err="1">
                <a:ea typeface="Calibri"/>
                <a:cs typeface="Calibri"/>
              </a:rPr>
              <a:t>är</a:t>
            </a:r>
            <a:r>
              <a:rPr lang="en-US" dirty="0">
                <a:ea typeface="Calibri"/>
                <a:cs typeface="Calibri"/>
              </a:rPr>
              <a:t> bra </a:t>
            </a:r>
            <a:r>
              <a:rPr lang="en-US" dirty="0" err="1">
                <a:ea typeface="Calibri"/>
                <a:cs typeface="Calibri"/>
              </a:rPr>
              <a:t>att</a:t>
            </a:r>
            <a:r>
              <a:rPr lang="en-US" dirty="0">
                <a:ea typeface="Calibri"/>
                <a:cs typeface="Calibri"/>
              </a:rPr>
              <a:t> ha med sig </a:t>
            </a:r>
            <a:r>
              <a:rPr lang="en-US" dirty="0" err="1">
                <a:ea typeface="Calibri"/>
                <a:cs typeface="Calibri"/>
              </a:rPr>
              <a:t>när</a:t>
            </a:r>
            <a:r>
              <a:rPr lang="en-US" dirty="0">
                <a:ea typeface="Calibri"/>
                <a:cs typeface="Calibri"/>
              </a:rPr>
              <a:t> vi ska </a:t>
            </a:r>
            <a:r>
              <a:rPr lang="en-US" dirty="0" err="1">
                <a:ea typeface="Calibri"/>
                <a:cs typeface="Calibri"/>
              </a:rPr>
              <a:t>diskutera</a:t>
            </a:r>
            <a:r>
              <a:rPr lang="en-US" dirty="0">
                <a:ea typeface="Calibri"/>
                <a:cs typeface="Calibri"/>
              </a:rPr>
              <a:t> om </a:t>
            </a:r>
            <a:r>
              <a:rPr lang="en-US" dirty="0" err="1">
                <a:ea typeface="Calibri"/>
                <a:cs typeface="Calibri"/>
              </a:rPr>
              <a:t>vad</a:t>
            </a:r>
            <a:r>
              <a:rPr lang="en-US" dirty="0">
                <a:ea typeface="Calibri"/>
                <a:cs typeface="Calibri"/>
              </a:rPr>
              <a:t> vi </a:t>
            </a:r>
            <a:r>
              <a:rPr lang="en-US" dirty="0" err="1">
                <a:ea typeface="Calibri"/>
                <a:cs typeface="Calibri"/>
              </a:rPr>
              <a:t>kan</a:t>
            </a:r>
            <a:r>
              <a:rPr lang="en-US" dirty="0">
                <a:ea typeface="Calibri"/>
                <a:cs typeface="Calibri"/>
              </a:rPr>
              <a:t> </a:t>
            </a:r>
            <a:r>
              <a:rPr lang="en-US" dirty="0" err="1">
                <a:ea typeface="Calibri"/>
                <a:cs typeface="Calibri"/>
              </a:rPr>
              <a:t>upptäcka</a:t>
            </a:r>
            <a:r>
              <a:rPr lang="en-US" dirty="0">
                <a:ea typeface="Calibri"/>
                <a:cs typeface="Calibri"/>
              </a:rPr>
              <a:t> </a:t>
            </a:r>
            <a:r>
              <a:rPr lang="en-US" dirty="0" err="1">
                <a:ea typeface="Calibri"/>
                <a:cs typeface="Calibri"/>
              </a:rPr>
              <a:t>på</a:t>
            </a:r>
            <a:r>
              <a:rPr lang="en-US" dirty="0">
                <a:ea typeface="Calibri"/>
                <a:cs typeface="Calibri"/>
              </a:rPr>
              <a:t> </a:t>
            </a:r>
            <a:r>
              <a:rPr lang="en-US" dirty="0" err="1">
                <a:ea typeface="Calibri"/>
                <a:cs typeface="Calibri"/>
              </a:rPr>
              <a:t>flygplatsen</a:t>
            </a:r>
            <a:r>
              <a:rPr lang="en-US" dirty="0">
                <a:ea typeface="Calibri"/>
                <a:cs typeface="Calibri"/>
              </a:rPr>
              <a:t>:</a:t>
            </a:r>
          </a:p>
          <a:p>
            <a:pPr marL="171450" indent="-171450">
              <a:buFont typeface="Arial" panose="020B0604020202020204" pitchFamily="34" charset="0"/>
              <a:buChar char="•"/>
            </a:pPr>
            <a:r>
              <a:rPr lang="sv-SE" dirty="0"/>
              <a:t>Sexuell exploatering</a:t>
            </a:r>
          </a:p>
          <a:p>
            <a:pPr marL="171450" indent="-171450">
              <a:buFont typeface="Arial" panose="020B0604020202020204" pitchFamily="34" charset="0"/>
              <a:buChar char="•"/>
            </a:pPr>
            <a:r>
              <a:rPr lang="sv-SE" dirty="0"/>
              <a:t>Tvångsarbete</a:t>
            </a:r>
          </a:p>
          <a:p>
            <a:pPr marL="171450" indent="-171450">
              <a:buFont typeface="Arial" panose="020B0604020202020204" pitchFamily="34" charset="0"/>
              <a:buChar char="•"/>
            </a:pPr>
            <a:r>
              <a:rPr lang="sv-SE" dirty="0"/>
              <a:t>Organhandel</a:t>
            </a:r>
          </a:p>
          <a:p>
            <a:pPr marL="171450" indent="-171450">
              <a:buFont typeface="Arial" panose="020B0604020202020204" pitchFamily="34" charset="0"/>
              <a:buChar char="•"/>
            </a:pPr>
            <a:r>
              <a:rPr lang="sv-SE" dirty="0"/>
              <a:t>Krigstjänstgöring</a:t>
            </a:r>
          </a:p>
          <a:p>
            <a:pPr marL="171450" indent="-171450">
              <a:buFont typeface="Arial" panose="020B0604020202020204" pitchFamily="34" charset="0"/>
              <a:buChar char="•"/>
            </a:pPr>
            <a:r>
              <a:rPr lang="sv-SE" dirty="0"/>
              <a:t>Tvångsäktenskap</a:t>
            </a:r>
          </a:p>
          <a:p>
            <a:pPr marL="171450" indent="-171450">
              <a:buFont typeface="Arial" panose="020B0604020202020204" pitchFamily="34" charset="0"/>
              <a:buChar char="•"/>
            </a:pPr>
            <a:r>
              <a:rPr lang="sv-SE" dirty="0"/>
              <a:t>Tiggeri</a:t>
            </a:r>
          </a:p>
          <a:p>
            <a:pPr marL="171450" indent="-171450">
              <a:buFont typeface="Arial" panose="020B0604020202020204" pitchFamily="34" charset="0"/>
              <a:buChar char="•"/>
            </a:pPr>
            <a:r>
              <a:rPr lang="sv-SE" dirty="0"/>
              <a:t>Begå brott, som exempelvis att förmås stjäla, hantera narkotika eller begå bedrägerier</a:t>
            </a:r>
          </a:p>
          <a:p>
            <a:pPr marL="171450" indent="-171450">
              <a:buFont typeface="Arial" panose="020B0604020202020204" pitchFamily="34" charset="0"/>
              <a:buChar char="•"/>
            </a:pPr>
            <a:r>
              <a:rPr lang="sv-SE" dirty="0"/>
              <a:t>Illegala adoptioner</a:t>
            </a:r>
          </a:p>
          <a:p>
            <a:endParaRPr lang="en-US" dirty="0">
              <a:ea typeface="Calibri"/>
              <a:cs typeface="Calibri"/>
            </a:endParaRPr>
          </a:p>
          <a:p>
            <a:r>
              <a:rPr lang="sv-SE" b="1" dirty="0"/>
              <a:t>Tid för denna bild:</a:t>
            </a:r>
            <a:r>
              <a:rPr lang="sv-SE" b="1" dirty="0">
                <a:ea typeface="Calibri"/>
                <a:cs typeface="Calibri"/>
              </a:rPr>
              <a:t> </a:t>
            </a:r>
            <a:r>
              <a:rPr lang="en-US" b="1" dirty="0">
                <a:ea typeface="Calibri"/>
                <a:cs typeface="Calibri"/>
              </a:rPr>
              <a:t>30 </a:t>
            </a:r>
            <a:r>
              <a:rPr lang="en-US" b="1" dirty="0" err="1">
                <a:ea typeface="Calibri"/>
                <a:cs typeface="Calibri"/>
              </a:rPr>
              <a:t>sekunder</a:t>
            </a: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91F6116E-27EF-2742-AD7A-12D21E7770CC}" type="slidenum">
              <a:rPr lang="en-GB" smtClean="0"/>
              <a:t>4</a:t>
            </a:fld>
            <a:endParaRPr lang="en-GB" dirty="0"/>
          </a:p>
        </p:txBody>
      </p:sp>
    </p:spTree>
    <p:extLst>
      <p:ext uri="{BB962C8B-B14F-4D97-AF65-F5344CB8AC3E}">
        <p14:creationId xmlns:p14="http://schemas.microsoft.com/office/powerpoint/2010/main" val="140874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5A524-4E46-BBAF-588C-1155D7D0946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F478AA0-FE31-3549-EF55-EC51E1D6509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8930658-B02B-9B0B-FC09-CC1F2553F9FB}"/>
              </a:ext>
            </a:extLst>
          </p:cNvPr>
          <p:cNvSpPr>
            <a:spLocks noGrp="1"/>
          </p:cNvSpPr>
          <p:nvPr>
            <p:ph type="body" idx="1"/>
          </p:nvPr>
        </p:nvSpPr>
        <p:spPr/>
        <p:txBody>
          <a:bodyPr/>
          <a:lstStyle/>
          <a:p>
            <a:r>
              <a:rPr lang="sv-SE" b="1" dirty="0">
                <a:ea typeface="Calibri"/>
                <a:cs typeface="Calibri"/>
              </a:rPr>
              <a:t>Läs upp</a:t>
            </a:r>
          </a:p>
          <a:p>
            <a:r>
              <a:rPr lang="sv-SE" dirty="0">
                <a:ea typeface="Calibri"/>
                <a:cs typeface="Calibri"/>
              </a:rPr>
              <a:t>Nu ska vi diskutera om det finns några situationer i vårt arbete där vi misstänkt människohandel. </a:t>
            </a:r>
          </a:p>
          <a:p>
            <a:endParaRPr lang="sv-SE" dirty="0">
              <a:ea typeface="Calibri"/>
              <a:cs typeface="Calibri"/>
            </a:endParaRPr>
          </a:p>
          <a:p>
            <a:r>
              <a:rPr lang="sv-SE" b="1" dirty="0">
                <a:ea typeface="Calibri"/>
                <a:cs typeface="Calibri"/>
              </a:rPr>
              <a:t>Diskutera i mindre grupp i 5 minuter</a:t>
            </a:r>
          </a:p>
          <a:p>
            <a:pPr marL="171450" indent="-171450">
              <a:buFont typeface="Arial" panose="020B0604020202020204" pitchFamily="34" charset="0"/>
              <a:buChar char="•"/>
            </a:pPr>
            <a:r>
              <a:rPr lang="sv-SE" dirty="0">
                <a:ea typeface="Calibri"/>
                <a:cs typeface="Calibri"/>
              </a:rPr>
              <a:t>Har ni varit med om någon situation där ni misstänkt att någon blivit kontrollerad, det finns en organisering bakom resan, eller att någon förs utomlands mot sin vilja?</a:t>
            </a:r>
          </a:p>
          <a:p>
            <a:pPr marL="171450" indent="-171450">
              <a:buFont typeface="Arial" panose="020B0604020202020204" pitchFamily="34" charset="0"/>
              <a:buChar char="•"/>
            </a:pPr>
            <a:endParaRPr lang="sv-SE" b="1" dirty="0">
              <a:ea typeface="Calibri"/>
              <a:cs typeface="Calibri"/>
            </a:endParaRPr>
          </a:p>
          <a:p>
            <a:pPr marL="0" indent="0">
              <a:buFont typeface="Arial" panose="020B0604020202020204" pitchFamily="34" charset="0"/>
              <a:buNone/>
            </a:pPr>
            <a:r>
              <a:rPr lang="sv-SE" b="1" dirty="0">
                <a:ea typeface="Calibri"/>
                <a:cs typeface="Calibri"/>
              </a:rPr>
              <a:t>Berätta i helgrupp om vad ni pratat om i 5 minuter</a:t>
            </a:r>
          </a:p>
          <a:p>
            <a:pPr marL="171450" indent="-171450">
              <a:buFont typeface="Arial" panose="020B0604020202020204" pitchFamily="34" charset="0"/>
              <a:buChar char="•"/>
            </a:pPr>
            <a:r>
              <a:rPr lang="sv-SE" dirty="0">
                <a:ea typeface="Calibri"/>
                <a:cs typeface="Calibri"/>
              </a:rPr>
              <a:t>Kan du som leder diskussioner se några likheter i det som grupperna pratade om? Finns det något som ni har lätt för att upptäcka? Om det inte fanns några situationer, vad tror ni det kan bero på?</a:t>
            </a:r>
          </a:p>
          <a:p>
            <a:endParaRPr lang="sv-SE" dirty="0">
              <a:ea typeface="Calibri"/>
              <a:cs typeface="Calibri"/>
            </a:endParaRPr>
          </a:p>
          <a:p>
            <a:r>
              <a:rPr lang="sv-SE" b="1" dirty="0"/>
              <a:t>Tid för denna bild:</a:t>
            </a:r>
            <a:r>
              <a:rPr lang="sv-SE" b="1" dirty="0">
                <a:ea typeface="Calibri"/>
                <a:cs typeface="Calibri"/>
              </a:rPr>
              <a:t> 10 minuter</a:t>
            </a:r>
            <a:br>
              <a:rPr lang="sv-SE" sz="1200" dirty="0"/>
            </a:br>
            <a:endParaRPr lang="sv-SE" b="1" dirty="0">
              <a:ea typeface="Calibri"/>
              <a:cs typeface="Calibri"/>
            </a:endParaRPr>
          </a:p>
          <a:p>
            <a:endParaRPr lang="sv-SE" b="1" dirty="0">
              <a:ea typeface="Calibri"/>
              <a:cs typeface="Calibri"/>
            </a:endParaRPr>
          </a:p>
        </p:txBody>
      </p:sp>
      <p:sp>
        <p:nvSpPr>
          <p:cNvPr id="4" name="Platshållare för bildnummer 3">
            <a:extLst>
              <a:ext uri="{FF2B5EF4-FFF2-40B4-BE49-F238E27FC236}">
                <a16:creationId xmlns:a16="http://schemas.microsoft.com/office/drawing/2014/main" id="{E7DB5C39-EE5B-EAC2-98BA-781CEA45C23E}"/>
              </a:ext>
            </a:extLst>
          </p:cNvPr>
          <p:cNvSpPr>
            <a:spLocks noGrp="1"/>
          </p:cNvSpPr>
          <p:nvPr>
            <p:ph type="sldNum" sz="quarter" idx="5"/>
          </p:nvPr>
        </p:nvSpPr>
        <p:spPr/>
        <p:txBody>
          <a:bodyPr/>
          <a:lstStyle/>
          <a:p>
            <a:fld id="{91F6116E-27EF-2742-AD7A-12D21E7770CC}" type="slidenum">
              <a:rPr lang="en-GB" smtClean="0"/>
              <a:t>5</a:t>
            </a:fld>
            <a:endParaRPr lang="en-GB" dirty="0"/>
          </a:p>
        </p:txBody>
      </p:sp>
    </p:spTree>
    <p:extLst>
      <p:ext uri="{BB962C8B-B14F-4D97-AF65-F5344CB8AC3E}">
        <p14:creationId xmlns:p14="http://schemas.microsoft.com/office/powerpoint/2010/main" val="713276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ea typeface="Calibri"/>
                <a:cs typeface="Calibri"/>
              </a:rPr>
              <a:t>Läs upp</a:t>
            </a:r>
          </a:p>
          <a:p>
            <a:r>
              <a:rPr lang="sv-SE" dirty="0">
                <a:ea typeface="Calibri"/>
                <a:cs typeface="Calibri"/>
              </a:rPr>
              <a:t>I filmen lyftes några tecken att vara uppmärksam på som kan tyda på människohandel som går att upptäcka på en flygplats. Det är om resenären:</a:t>
            </a:r>
          </a:p>
          <a:p>
            <a:pPr marL="171450" indent="-171450">
              <a:buFont typeface="Arial" panose="020B0604020202020204" pitchFamily="34" charset="0"/>
              <a:buChar char="•"/>
            </a:pPr>
            <a:r>
              <a:rPr lang="sv-SE" sz="1200" dirty="0"/>
              <a:t>Är kontrollerad eller beroende av någon annan</a:t>
            </a:r>
          </a:p>
          <a:p>
            <a:pPr marL="171450" indent="-171450">
              <a:buFont typeface="Arial" panose="020B0604020202020204" pitchFamily="34" charset="0"/>
              <a:buChar char="•"/>
            </a:pPr>
            <a:r>
              <a:rPr lang="sv-SE" sz="1200" dirty="0"/>
              <a:t>Verkar orolig, stressad eller nedstämd</a:t>
            </a:r>
          </a:p>
          <a:p>
            <a:pPr marL="171450" indent="-171450">
              <a:buFont typeface="Arial" panose="020B0604020202020204" pitchFamily="34" charset="0"/>
              <a:buChar char="•"/>
            </a:pPr>
            <a:r>
              <a:rPr lang="sv-SE" sz="1200" dirty="0"/>
              <a:t>Inte känner till resplanen eller vad hen ska göra i destinationslandet</a:t>
            </a:r>
          </a:p>
          <a:p>
            <a:pPr marL="171450" indent="-171450">
              <a:buFont typeface="Arial" panose="020B0604020202020204" pitchFamily="34" charset="0"/>
              <a:buChar char="•"/>
            </a:pPr>
            <a:r>
              <a:rPr lang="sv-SE" sz="1200" dirty="0"/>
              <a:t>Har fått resa, boende och arbete ordnat av någon annan</a:t>
            </a:r>
          </a:p>
          <a:p>
            <a:pPr marL="171450" indent="-171450">
              <a:buFont typeface="Arial" panose="020B0604020202020204" pitchFamily="34" charset="0"/>
              <a:buChar char="•"/>
            </a:pPr>
            <a:r>
              <a:rPr lang="sv-SE" sz="1200" dirty="0"/>
              <a:t>Saknar giltiga id-handlingar eller resedokument</a:t>
            </a:r>
          </a:p>
          <a:p>
            <a:pPr marL="171450" indent="-171450">
              <a:buFont typeface="Arial" panose="020B0604020202020204" pitchFamily="34" charset="0"/>
              <a:buChar char="•"/>
            </a:pPr>
            <a:r>
              <a:rPr lang="sv-SE" sz="1200" dirty="0"/>
              <a:t>Inte har tillräckligt med bagage eller pengar för vistelsen</a:t>
            </a:r>
          </a:p>
          <a:p>
            <a:pPr marL="171450" indent="-171450">
              <a:buFont typeface="Arial" panose="020B0604020202020204" pitchFamily="34" charset="0"/>
              <a:buChar char="•"/>
            </a:pPr>
            <a:r>
              <a:rPr lang="sv-SE" sz="1200" dirty="0"/>
              <a:t>Inte kan göra sig förstådd på något språk som talas i destinationslandet</a:t>
            </a:r>
          </a:p>
          <a:p>
            <a:endParaRPr lang="sv-SE" dirty="0">
              <a:ea typeface="Calibri"/>
              <a:cs typeface="Calibri"/>
            </a:endParaRPr>
          </a:p>
          <a:p>
            <a:pPr marL="0" indent="0">
              <a:buFont typeface="Arial" panose="020B0604020202020204" pitchFamily="34" charset="0"/>
              <a:buNone/>
            </a:pPr>
            <a:r>
              <a:rPr lang="sv-SE" b="1" dirty="0">
                <a:ea typeface="Calibri"/>
                <a:cs typeface="Calibri"/>
              </a:rPr>
              <a:t>Diskutera i helgrupp i 4 minuter</a:t>
            </a:r>
          </a:p>
          <a:p>
            <a:pPr marL="628650" lvl="1" indent="-171450">
              <a:buFont typeface="Arial" panose="020B0604020202020204" pitchFamily="34" charset="0"/>
              <a:buChar char="•"/>
            </a:pPr>
            <a:r>
              <a:rPr lang="sv-SE" dirty="0">
                <a:ea typeface="Calibri"/>
                <a:cs typeface="Calibri"/>
              </a:rPr>
              <a:t>Om det är några tecken ni tror kan vara relevanta för er</a:t>
            </a:r>
          </a:p>
          <a:p>
            <a:pPr marL="628650" lvl="1" indent="-171450">
              <a:buFont typeface="Arial" panose="020B0604020202020204" pitchFamily="34" charset="0"/>
              <a:buChar char="•"/>
            </a:pPr>
            <a:r>
              <a:rPr lang="sv-SE" dirty="0">
                <a:ea typeface="Calibri"/>
                <a:cs typeface="Calibri"/>
              </a:rPr>
              <a:t>Är det några andra tecken som ni tycker saknas i listan som är bra för er att uppmärksamma?</a:t>
            </a:r>
          </a:p>
          <a:p>
            <a:pPr marL="628650" lvl="1" indent="-171450">
              <a:buFont typeface="Arial" panose="020B0604020202020204" pitchFamily="34" charset="0"/>
              <a:buChar char="•"/>
            </a:pPr>
            <a:endParaRPr lang="sv-SE" dirty="0">
              <a:ea typeface="Calibri"/>
              <a:cs typeface="Calibri"/>
            </a:endParaRPr>
          </a:p>
          <a:p>
            <a:pPr marL="0" indent="0">
              <a:buFont typeface="Arial" panose="020B0604020202020204" pitchFamily="34" charset="0"/>
              <a:buNone/>
            </a:pPr>
            <a:r>
              <a:rPr lang="sv-SE" b="1" dirty="0"/>
              <a:t>Tid för denna bild:</a:t>
            </a:r>
            <a:r>
              <a:rPr lang="sv-SE" b="1" dirty="0">
                <a:ea typeface="Calibri"/>
                <a:cs typeface="Calibri"/>
              </a:rPr>
              <a:t> 5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6</a:t>
            </a:fld>
            <a:endParaRPr lang="en-GB" dirty="0"/>
          </a:p>
        </p:txBody>
      </p:sp>
    </p:spTree>
    <p:extLst>
      <p:ext uri="{BB962C8B-B14F-4D97-AF65-F5344CB8AC3E}">
        <p14:creationId xmlns:p14="http://schemas.microsoft.com/office/powerpoint/2010/main" val="2513243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E3663-0860-576F-79A6-18110318C14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F25DEE7-B4C1-3B97-5535-F3DEC0C5A35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A4585AC-C249-17E4-7368-21102509601B}"/>
              </a:ext>
            </a:extLst>
          </p:cNvPr>
          <p:cNvSpPr>
            <a:spLocks noGrp="1"/>
          </p:cNvSpPr>
          <p:nvPr>
            <p:ph type="body" idx="1"/>
          </p:nvPr>
        </p:nvSpPr>
        <p:spPr/>
        <p:txBody>
          <a:bodyPr/>
          <a:lstStyle/>
          <a:p>
            <a:r>
              <a:rPr lang="sv-SE" b="1" dirty="0"/>
              <a:t>Läs upp</a:t>
            </a:r>
          </a:p>
          <a:p>
            <a:r>
              <a:rPr lang="sv-SE" dirty="0"/>
              <a:t>Nu går vi över till den del som handlar om att agera om vi väl misstänker människohandel. Som filmen visade så kan det vara olika för olika yrken, så nu ska vi gå igenom vad som gäller för vår arbetsgrupp. </a:t>
            </a:r>
          </a:p>
          <a:p>
            <a:endParaRPr lang="sv-SE" b="1" dirty="0"/>
          </a:p>
          <a:p>
            <a:r>
              <a:rPr lang="sv-SE" b="1" dirty="0"/>
              <a:t>Tid för denna bild:</a:t>
            </a:r>
            <a:r>
              <a:rPr lang="sv-SE" b="1" dirty="0">
                <a:ea typeface="Calibri"/>
                <a:cs typeface="Calibri"/>
              </a:rPr>
              <a:t> </a:t>
            </a:r>
            <a:r>
              <a:rPr lang="sv-SE" b="1" dirty="0"/>
              <a:t>30 sekunder</a:t>
            </a:r>
          </a:p>
        </p:txBody>
      </p:sp>
      <p:sp>
        <p:nvSpPr>
          <p:cNvPr id="4" name="Platshållare för bildnummer 3">
            <a:extLst>
              <a:ext uri="{FF2B5EF4-FFF2-40B4-BE49-F238E27FC236}">
                <a16:creationId xmlns:a16="http://schemas.microsoft.com/office/drawing/2014/main" id="{991A78E1-B545-0C8D-141B-B41C0BB69832}"/>
              </a:ext>
            </a:extLst>
          </p:cNvPr>
          <p:cNvSpPr>
            <a:spLocks noGrp="1"/>
          </p:cNvSpPr>
          <p:nvPr>
            <p:ph type="sldNum" sz="quarter" idx="5"/>
          </p:nvPr>
        </p:nvSpPr>
        <p:spPr/>
        <p:txBody>
          <a:bodyPr/>
          <a:lstStyle/>
          <a:p>
            <a:fld id="{91F6116E-27EF-2742-AD7A-12D21E7770CC}" type="slidenum">
              <a:rPr lang="en-GB" smtClean="0"/>
              <a:t>7</a:t>
            </a:fld>
            <a:endParaRPr lang="en-GB" dirty="0"/>
          </a:p>
        </p:txBody>
      </p:sp>
    </p:spTree>
    <p:extLst>
      <p:ext uri="{BB962C8B-B14F-4D97-AF65-F5344CB8AC3E}">
        <p14:creationId xmlns:p14="http://schemas.microsoft.com/office/powerpoint/2010/main" val="3298812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1AA17-30E1-F02F-72E8-B6E32557DA6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0C78C17-3F4F-6244-985E-3A23FE6C3B0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BC949A6-6116-5129-6A27-A0A737D48CEB}"/>
              </a:ext>
            </a:extLst>
          </p:cNvPr>
          <p:cNvSpPr>
            <a:spLocks noGrp="1"/>
          </p:cNvSpPr>
          <p:nvPr>
            <p:ph type="body" idx="1"/>
          </p:nvPr>
        </p:nvSpPr>
        <p:spPr/>
        <p:txBody>
          <a:bodyPr/>
          <a:lstStyle/>
          <a:p>
            <a:r>
              <a:rPr lang="sv-SE" b="1" dirty="0"/>
              <a:t>Läs upp</a:t>
            </a:r>
          </a:p>
          <a:p>
            <a:r>
              <a:rPr lang="sv-SE" dirty="0"/>
              <a:t>När vi ska agera så är det några saker vi behöver komma ihåg. </a:t>
            </a:r>
          </a:p>
          <a:p>
            <a:pPr marL="171450" indent="-171450">
              <a:buFont typeface="Arial" panose="020B0604020202020204" pitchFamily="34" charset="0"/>
              <a:buChar char="•"/>
            </a:pPr>
            <a:r>
              <a:rPr lang="sv-SE" dirty="0"/>
              <a:t>Om du reagerar på att något inte verkar stämma så ta det på allvar</a:t>
            </a:r>
          </a:p>
          <a:p>
            <a:pPr marL="171450" indent="-171450">
              <a:buFont typeface="Arial" panose="020B0604020202020204" pitchFamily="34" charset="0"/>
              <a:buChar char="•"/>
            </a:pPr>
            <a:r>
              <a:rPr lang="sv-SE" dirty="0"/>
              <a:t>Hur du ska agera beror på dina arbetsuppgifter på flygplatsen</a:t>
            </a:r>
          </a:p>
          <a:p>
            <a:pPr marL="171450" indent="-171450">
              <a:buFont typeface="Arial" panose="020B0604020202020204" pitchFamily="34" charset="0"/>
              <a:buChar char="•"/>
            </a:pPr>
            <a:r>
              <a:rPr lang="sv-SE" dirty="0"/>
              <a:t>Det kan finnas personer som utöver kontroll över andra i resesällskapet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Den som utnyttjas kan ha en funktionsnedsättning. Det kan exempelvis vara en fysisk , intellektuell eller neuropsykiatrisk funktionsnedsättning. </a:t>
            </a:r>
            <a:r>
              <a:rPr lang="sv-SE" sz="1800" dirty="0">
                <a:effectLst/>
                <a:latin typeface="Aptos" panose="020B0004020202020204" pitchFamily="34" charset="0"/>
              </a:rPr>
              <a:t>P</a:t>
            </a:r>
            <a:r>
              <a:rPr lang="sv-SE" sz="1800" dirty="0">
                <a:effectLst/>
                <a:latin typeface="Aptos" panose="020B0004020202020204" pitchFamily="34" charset="0"/>
                <a:ea typeface="Aptos" panose="020B0004020202020204" pitchFamily="34" charset="0"/>
                <a:cs typeface="Aptos" panose="020B0004020202020204" pitchFamily="34" charset="0"/>
              </a:rPr>
              <a:t>ersoner med funktionsnedsättning är särskilt utsatta för exempelvis prostitution</a:t>
            </a:r>
            <a:r>
              <a:rPr lang="sv-SE" sz="1800">
                <a:effectLst/>
                <a:latin typeface="Aptos" panose="020B0004020202020204" pitchFamily="34" charset="0"/>
                <a:ea typeface="Aptos" panose="020B0004020202020204" pitchFamily="34" charset="0"/>
                <a:cs typeface="Aptos" panose="020B0004020202020204" pitchFamily="34" charset="0"/>
              </a:rPr>
              <a:t>, människohandel </a:t>
            </a:r>
            <a:r>
              <a:rPr lang="sv-SE" sz="1800" dirty="0">
                <a:effectLst/>
                <a:latin typeface="Aptos" panose="020B0004020202020204" pitchFamily="34" charset="0"/>
                <a:ea typeface="Aptos" panose="020B0004020202020204" pitchFamily="34" charset="0"/>
                <a:cs typeface="Aptos" panose="020B0004020202020204" pitchFamily="34" charset="0"/>
              </a:rPr>
              <a:t>och hedersrelaterat våld och förtryck. </a:t>
            </a:r>
            <a:endParaRPr lang="sv-SE" dirty="0"/>
          </a:p>
          <a:p>
            <a:endParaRPr lang="sv-SE" dirty="0"/>
          </a:p>
          <a:p>
            <a:r>
              <a:rPr lang="sv-SE" b="1" dirty="0"/>
              <a:t>Tid denna bild: 30 sekunder</a:t>
            </a:r>
          </a:p>
        </p:txBody>
      </p:sp>
      <p:sp>
        <p:nvSpPr>
          <p:cNvPr id="4" name="Platshållare för bildnummer 3">
            <a:extLst>
              <a:ext uri="{FF2B5EF4-FFF2-40B4-BE49-F238E27FC236}">
                <a16:creationId xmlns:a16="http://schemas.microsoft.com/office/drawing/2014/main" id="{D2A8CDC8-D78D-3689-C3DF-477940D8712F}"/>
              </a:ext>
            </a:extLst>
          </p:cNvPr>
          <p:cNvSpPr>
            <a:spLocks noGrp="1"/>
          </p:cNvSpPr>
          <p:nvPr>
            <p:ph type="sldNum" sz="quarter" idx="5"/>
          </p:nvPr>
        </p:nvSpPr>
        <p:spPr/>
        <p:txBody>
          <a:bodyPr/>
          <a:lstStyle/>
          <a:p>
            <a:fld id="{91F6116E-27EF-2742-AD7A-12D21E7770CC}" type="slidenum">
              <a:rPr lang="en-GB" smtClean="0"/>
              <a:t>8</a:t>
            </a:fld>
            <a:endParaRPr lang="en-GB" dirty="0"/>
          </a:p>
        </p:txBody>
      </p:sp>
    </p:spTree>
    <p:extLst>
      <p:ext uri="{BB962C8B-B14F-4D97-AF65-F5344CB8AC3E}">
        <p14:creationId xmlns:p14="http://schemas.microsoft.com/office/powerpoint/2010/main" val="2613196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E2DEB-7124-455C-D32F-FD75F852093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D7D294D-5D5F-3379-08CC-887E65BFF95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C58361E-3D4D-4D1B-00F1-56353065BC76}"/>
              </a:ext>
            </a:extLst>
          </p:cNvPr>
          <p:cNvSpPr>
            <a:spLocks noGrp="1"/>
          </p:cNvSpPr>
          <p:nvPr>
            <p:ph type="body" idx="1"/>
          </p:nvPr>
        </p:nvSpPr>
        <p:spPr/>
        <p:txBody>
          <a:bodyPr/>
          <a:lstStyle/>
          <a:p>
            <a:r>
              <a:rPr lang="sv-SE" b="1" dirty="0">
                <a:ea typeface="Calibri"/>
                <a:cs typeface="Calibri"/>
              </a:rPr>
              <a:t>Läs upp</a:t>
            </a:r>
          </a:p>
          <a:p>
            <a:r>
              <a:rPr lang="sv-SE" dirty="0">
                <a:ea typeface="Calibri"/>
                <a:cs typeface="Calibri"/>
              </a:rPr>
              <a:t>I filmen så finns tre tips på saker att göra. </a:t>
            </a:r>
          </a:p>
          <a:p>
            <a:pPr marL="228600" indent="-228600">
              <a:buAutoNum type="arabicPeriod"/>
            </a:pPr>
            <a:r>
              <a:rPr lang="sv-SE" dirty="0">
                <a:ea typeface="Calibri"/>
                <a:cs typeface="Calibri"/>
              </a:rPr>
              <a:t>Fråga</a:t>
            </a:r>
          </a:p>
          <a:p>
            <a:pPr marL="228600" indent="-228600">
              <a:buAutoNum type="arabicPeriod"/>
            </a:pPr>
            <a:r>
              <a:rPr lang="sv-SE" dirty="0">
                <a:ea typeface="Calibri"/>
                <a:cs typeface="Calibri"/>
              </a:rPr>
              <a:t>Dokumentera</a:t>
            </a:r>
          </a:p>
          <a:p>
            <a:pPr marL="228600" indent="-228600">
              <a:buAutoNum type="arabicPeriod"/>
            </a:pPr>
            <a:r>
              <a:rPr lang="sv-SE" dirty="0">
                <a:ea typeface="Calibri"/>
                <a:cs typeface="Calibri"/>
              </a:rPr>
              <a:t>Kontakta myndigheter</a:t>
            </a:r>
          </a:p>
          <a:p>
            <a:pPr marL="0" indent="0">
              <a:buNone/>
            </a:pPr>
            <a:endParaRPr lang="sv-SE" dirty="0">
              <a:ea typeface="Calibri"/>
              <a:cs typeface="Calibri"/>
            </a:endParaRPr>
          </a:p>
          <a:p>
            <a:pPr marL="0" indent="0">
              <a:buNone/>
            </a:pPr>
            <a:r>
              <a:rPr lang="sv-SE" dirty="0">
                <a:ea typeface="Calibri"/>
                <a:cs typeface="Calibri"/>
              </a:rPr>
              <a:t>Vi kommer nu gå igenom vad som gäller för oss.</a:t>
            </a:r>
          </a:p>
          <a:p>
            <a:pPr marL="0" indent="0">
              <a:buNone/>
            </a:pPr>
            <a:endParaRPr lang="sv-SE" dirty="0">
              <a:ea typeface="Calibri"/>
              <a:cs typeface="Calibri"/>
            </a:endParaRPr>
          </a:p>
          <a:p>
            <a:pPr marL="0" indent="0">
              <a:buNone/>
            </a:pPr>
            <a:r>
              <a:rPr lang="sv-SE" b="1" dirty="0">
                <a:ea typeface="Calibri"/>
                <a:cs typeface="Calibri"/>
              </a:rPr>
              <a:t>Tid för denna bild: 30 sekunder</a:t>
            </a:r>
          </a:p>
        </p:txBody>
      </p:sp>
      <p:sp>
        <p:nvSpPr>
          <p:cNvPr id="4" name="Platshållare för bildnummer 3">
            <a:extLst>
              <a:ext uri="{FF2B5EF4-FFF2-40B4-BE49-F238E27FC236}">
                <a16:creationId xmlns:a16="http://schemas.microsoft.com/office/drawing/2014/main" id="{00C5FBCF-5FFC-3731-26C4-996DB2883F8E}"/>
              </a:ext>
            </a:extLst>
          </p:cNvPr>
          <p:cNvSpPr>
            <a:spLocks noGrp="1"/>
          </p:cNvSpPr>
          <p:nvPr>
            <p:ph type="sldNum" sz="quarter" idx="5"/>
          </p:nvPr>
        </p:nvSpPr>
        <p:spPr/>
        <p:txBody>
          <a:bodyPr/>
          <a:lstStyle/>
          <a:p>
            <a:fld id="{91F6116E-27EF-2742-AD7A-12D21E7770CC}" type="slidenum">
              <a:rPr lang="en-GB" smtClean="0"/>
              <a:t>9</a:t>
            </a:fld>
            <a:endParaRPr lang="en-GB" dirty="0"/>
          </a:p>
        </p:txBody>
      </p:sp>
    </p:spTree>
    <p:extLst>
      <p:ext uri="{BB962C8B-B14F-4D97-AF65-F5344CB8AC3E}">
        <p14:creationId xmlns:p14="http://schemas.microsoft.com/office/powerpoint/2010/main" val="3154259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Startbild – Rubrik och underrubrik">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0" y="1757210"/>
            <a:ext cx="12192000" cy="1671790"/>
          </a:xfrm>
          <a:prstGeom prst="rect">
            <a:avLst/>
          </a:prstGeom>
        </p:spPr>
        <p:txBody>
          <a:bodyPr tIns="72000" bIns="72000" anchor="b"/>
          <a:lstStyle>
            <a:lvl1pPr algn="ctr">
              <a:defRPr sz="5400" b="0" i="0" u="none">
                <a:solidFill>
                  <a:schemeClr val="bg1"/>
                </a:solidFill>
                <a:latin typeface="Brandon Grotesque Black" panose="020B0503020203060202" pitchFamily="34" charset="77"/>
              </a:defRPr>
            </a:lvl1pPr>
          </a:lstStyle>
          <a:p>
            <a:r>
              <a:rPr lang="sv-SE" noProof="0" dirty="0"/>
              <a:t>Klicka här för att </a:t>
            </a:r>
            <a:br>
              <a:rPr lang="sv-SE" noProof="0" dirty="0"/>
            </a:br>
            <a:r>
              <a:rPr lang="sv-SE" noProof="0" dirty="0"/>
              <a:t>ändra rubrik</a:t>
            </a:r>
          </a:p>
        </p:txBody>
      </p:sp>
      <p:sp>
        <p:nvSpPr>
          <p:cNvPr id="3" name="Underrubrik 2"/>
          <p:cNvSpPr>
            <a:spLocks noGrp="1"/>
          </p:cNvSpPr>
          <p:nvPr>
            <p:ph type="subTitle" idx="1"/>
          </p:nvPr>
        </p:nvSpPr>
        <p:spPr>
          <a:xfrm>
            <a:off x="2100812" y="3678005"/>
            <a:ext cx="7990376" cy="535775"/>
          </a:xfrm>
          <a:prstGeom prst="rect">
            <a:avLst/>
          </a:prstGeom>
          <a:solidFill>
            <a:srgbClr val="9B5770">
              <a:alpha val="80000"/>
            </a:srgbClr>
          </a:solidFill>
        </p:spPr>
        <p:txBody>
          <a:bodyPr tIns="72000" bIns="72000">
            <a:noAutofit/>
          </a:bodyPr>
          <a:lstStyle>
            <a:lvl1pPr marL="0" indent="0" algn="ctr">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mall för underrubrikformat</a:t>
            </a:r>
            <a:endParaRPr lang="sv-SE" noProof="0" dirty="0"/>
          </a:p>
        </p:txBody>
      </p:sp>
    </p:spTree>
    <p:extLst>
      <p:ext uri="{BB962C8B-B14F-4D97-AF65-F5344CB8AC3E}">
        <p14:creationId xmlns:p14="http://schemas.microsoft.com/office/powerpoint/2010/main" val="357548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0. 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838800" y="831600"/>
            <a:ext cx="10607586" cy="646331"/>
          </a:xfrm>
          <a:prstGeom prst="rect">
            <a:avLst/>
          </a:prstGeom>
        </p:spPr>
        <p:txBody>
          <a:bodyPr wrap="square">
            <a:spAutoFit/>
          </a:bodyPr>
          <a:lstStyle>
            <a:lvl1pPr>
              <a:defRPr sz="4000" cap="none"/>
            </a:lvl1pPr>
          </a:lstStyle>
          <a:p>
            <a:r>
              <a:rPr lang="sv-SE" noProof="0"/>
              <a:t>Klicka här för att ändra mall för rubrikformat</a:t>
            </a:r>
            <a:endParaRPr lang="sv-SE" noProof="0" dirty="0"/>
          </a:p>
        </p:txBody>
      </p:sp>
      <p:sp>
        <p:nvSpPr>
          <p:cNvPr id="3" name="Platshållare för innehåll 2"/>
          <p:cNvSpPr>
            <a:spLocks noGrp="1"/>
          </p:cNvSpPr>
          <p:nvPr>
            <p:ph idx="1"/>
          </p:nvPr>
        </p:nvSpPr>
        <p:spPr>
          <a:xfrm>
            <a:off x="838200" y="2109600"/>
            <a:ext cx="10587038" cy="3600000"/>
          </a:xfrm>
          <a:prstGeom prst="rect">
            <a:avLst/>
          </a:prstGeom>
        </p:spPr>
        <p:txBody>
          <a:bodyPr/>
          <a:lstStyle>
            <a:lvl2pPr>
              <a:spcBef>
                <a:spcPts val="1000"/>
              </a:spcBef>
              <a:defRPr/>
            </a:lvl2pPr>
            <a:lvl3pPr>
              <a:spcBef>
                <a:spcPts val="1000"/>
              </a:spcBef>
              <a:defRPr/>
            </a:lvl3pPr>
            <a:lvl4pPr>
              <a:spcBef>
                <a:spcPts val="1000"/>
              </a:spcBef>
              <a:defRPr/>
            </a:lvl4pPr>
            <a:lvl5pPr>
              <a:spcBef>
                <a:spcPts val="1000"/>
              </a:spcBef>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11185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Rubrik och innehåll x2">
    <p:spTree>
      <p:nvGrpSpPr>
        <p:cNvPr id="1" name=""/>
        <p:cNvGrpSpPr/>
        <p:nvPr/>
      </p:nvGrpSpPr>
      <p:grpSpPr>
        <a:xfrm>
          <a:off x="0" y="0"/>
          <a:ext cx="0" cy="0"/>
          <a:chOff x="0" y="0"/>
          <a:chExt cx="0" cy="0"/>
        </a:xfrm>
      </p:grpSpPr>
      <p:sp>
        <p:nvSpPr>
          <p:cNvPr id="2" name="Rubrik 1"/>
          <p:cNvSpPr>
            <a:spLocks noGrp="1"/>
          </p:cNvSpPr>
          <p:nvPr>
            <p:ph type="title"/>
          </p:nvPr>
        </p:nvSpPr>
        <p:spPr>
          <a:xfrm>
            <a:off x="838800" y="831600"/>
            <a:ext cx="10607586" cy="646331"/>
          </a:xfrm>
          <a:prstGeom prst="rect">
            <a:avLst/>
          </a:prstGeom>
        </p:spPr>
        <p:txBody>
          <a:bodyPr wrap="square">
            <a:spAutoFit/>
          </a:bodyPr>
          <a:lstStyle>
            <a:lvl1pPr>
              <a:defRPr sz="4000" cap="none"/>
            </a:lvl1pPr>
          </a:lstStyle>
          <a:p>
            <a:r>
              <a:rPr lang="sv-SE" noProof="0"/>
              <a:t>Klicka här för att ändra mall för rubrikformat</a:t>
            </a:r>
            <a:endParaRPr lang="sv-SE" noProof="0" dirty="0"/>
          </a:p>
        </p:txBody>
      </p:sp>
      <p:sp>
        <p:nvSpPr>
          <p:cNvPr id="3" name="Platshållare för innehåll 2"/>
          <p:cNvSpPr>
            <a:spLocks noGrp="1"/>
          </p:cNvSpPr>
          <p:nvPr>
            <p:ph sz="half" idx="1"/>
          </p:nvPr>
        </p:nvSpPr>
        <p:spPr>
          <a:xfrm>
            <a:off x="838200" y="2109392"/>
            <a:ext cx="5181600" cy="3600000"/>
          </a:xfrm>
          <a:prstGeom prst="rect">
            <a:avLst/>
          </a:prstGeo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4" name="Platshållare för innehåll 3"/>
          <p:cNvSpPr>
            <a:spLocks noGrp="1"/>
          </p:cNvSpPr>
          <p:nvPr>
            <p:ph sz="half" idx="2"/>
          </p:nvPr>
        </p:nvSpPr>
        <p:spPr>
          <a:xfrm>
            <a:off x="6243638" y="2109392"/>
            <a:ext cx="5202748" cy="3600000"/>
          </a:xfrm>
          <a:prstGeom prst="rect">
            <a:avLst/>
          </a:prstGeo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Tree>
    <p:extLst>
      <p:ext uri="{BB962C8B-B14F-4D97-AF65-F5344CB8AC3E}">
        <p14:creationId xmlns:p14="http://schemas.microsoft.com/office/powerpoint/2010/main" val="229737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83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Startbild – Rubrik och underrubrik">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0" y="1757210"/>
            <a:ext cx="12192000" cy="1671790"/>
          </a:xfrm>
          <a:prstGeom prst="rect">
            <a:avLst/>
          </a:prstGeom>
        </p:spPr>
        <p:txBody>
          <a:bodyPr tIns="72000" bIns="72000" anchor="b"/>
          <a:lstStyle>
            <a:lvl1pPr algn="ctr">
              <a:defRPr sz="5400" b="0" i="0" u="none">
                <a:solidFill>
                  <a:schemeClr val="bg1"/>
                </a:solidFill>
                <a:latin typeface="Brandon Grotesque Black" panose="020B0503020203060202" pitchFamily="34" charset="77"/>
              </a:defRPr>
            </a:lvl1pPr>
          </a:lstStyle>
          <a:p>
            <a:r>
              <a:rPr lang="sv-SE" noProof="0"/>
              <a:t>Klicka här för att </a:t>
            </a:r>
            <a:br>
              <a:rPr lang="sv-SE" noProof="0"/>
            </a:br>
            <a:r>
              <a:rPr lang="sv-SE" noProof="0"/>
              <a:t>ändra rubrik</a:t>
            </a:r>
          </a:p>
        </p:txBody>
      </p:sp>
      <p:sp>
        <p:nvSpPr>
          <p:cNvPr id="3" name="Underrubrik 2"/>
          <p:cNvSpPr>
            <a:spLocks noGrp="1"/>
          </p:cNvSpPr>
          <p:nvPr>
            <p:ph type="subTitle" idx="1"/>
          </p:nvPr>
        </p:nvSpPr>
        <p:spPr>
          <a:xfrm>
            <a:off x="2100812" y="3678005"/>
            <a:ext cx="7990376" cy="535775"/>
          </a:xfrm>
          <a:prstGeom prst="rect">
            <a:avLst/>
          </a:prstGeom>
          <a:solidFill>
            <a:srgbClr val="9B5770">
              <a:alpha val="80000"/>
            </a:srgbClr>
          </a:solidFill>
        </p:spPr>
        <p:txBody>
          <a:bodyPr tIns="72000" bIns="72000">
            <a:noAutofit/>
          </a:bodyPr>
          <a:lstStyle>
            <a:lvl1pPr marL="0" indent="0" algn="ctr">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mall för underrubrikformat</a:t>
            </a:r>
          </a:p>
        </p:txBody>
      </p:sp>
    </p:spTree>
    <p:extLst>
      <p:ext uri="{BB962C8B-B14F-4D97-AF65-F5344CB8AC3E}">
        <p14:creationId xmlns:p14="http://schemas.microsoft.com/office/powerpoint/2010/main" val="23095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Hibiskus – Rubrik + tex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0D7972-D4BE-0850-7E38-D0D5D75536DF}"/>
              </a:ext>
            </a:extLst>
          </p:cNvPr>
          <p:cNvSpPr>
            <a:spLocks noGrp="1"/>
          </p:cNvSpPr>
          <p:nvPr>
            <p:ph type="title" hasCustomPrompt="1"/>
          </p:nvPr>
        </p:nvSpPr>
        <p:spPr>
          <a:xfrm>
            <a:off x="838200" y="830411"/>
            <a:ext cx="6797634" cy="701731"/>
          </a:xfrm>
          <a:prstGeom prst="rect">
            <a:avLst/>
          </a:prstGeom>
          <a:solidFill>
            <a:schemeClr val="accent2"/>
          </a:solidFill>
        </p:spPr>
        <p:txBody>
          <a:bodyPr/>
          <a:lstStyle>
            <a:lvl1pPr>
              <a:defRPr cap="none">
                <a:solidFill>
                  <a:schemeClr val="bg1"/>
                </a:solidFill>
              </a:defRPr>
            </a:lvl1pPr>
          </a:lstStyle>
          <a:p>
            <a:r>
              <a:rPr lang="sv-SE"/>
              <a:t>Rubrik mot</a:t>
            </a:r>
          </a:p>
        </p:txBody>
      </p:sp>
      <p:sp>
        <p:nvSpPr>
          <p:cNvPr id="4" name="Underrubrik 2">
            <a:extLst>
              <a:ext uri="{FF2B5EF4-FFF2-40B4-BE49-F238E27FC236}">
                <a16:creationId xmlns:a16="http://schemas.microsoft.com/office/drawing/2014/main" id="{66980357-0385-8CFD-BF77-9F1CCAC6F81F}"/>
              </a:ext>
            </a:extLst>
          </p:cNvPr>
          <p:cNvSpPr>
            <a:spLocks noGrp="1"/>
          </p:cNvSpPr>
          <p:nvPr>
            <p:ph type="subTitle" idx="1" hasCustomPrompt="1"/>
          </p:nvPr>
        </p:nvSpPr>
        <p:spPr>
          <a:xfrm>
            <a:off x="838200" y="1598987"/>
            <a:ext cx="6797634" cy="667617"/>
          </a:xfrm>
          <a:prstGeom prst="rect">
            <a:avLst/>
          </a:prstGeom>
          <a:solidFill>
            <a:schemeClr val="accent2"/>
          </a:solid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Hibiskus bakgrund</a:t>
            </a:r>
            <a:endParaRPr lang="sv-SE" noProof="0"/>
          </a:p>
        </p:txBody>
      </p:sp>
      <p:sp>
        <p:nvSpPr>
          <p:cNvPr id="3" name="Platshållare för innehåll 2">
            <a:extLst>
              <a:ext uri="{FF2B5EF4-FFF2-40B4-BE49-F238E27FC236}">
                <a16:creationId xmlns:a16="http://schemas.microsoft.com/office/drawing/2014/main" id="{F54981C1-9B34-97FB-861B-6B530AB89C68}"/>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a:t>Klicka här för att ändra format på text</a:t>
            </a:r>
          </a:p>
        </p:txBody>
      </p:sp>
    </p:spTree>
    <p:extLst>
      <p:ext uri="{BB962C8B-B14F-4D97-AF65-F5344CB8AC3E}">
        <p14:creationId xmlns:p14="http://schemas.microsoft.com/office/powerpoint/2010/main" val="330800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Hav – Rubrik + text ">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E0FC63-75CA-2B11-C061-E90D38B6F116}"/>
              </a:ext>
            </a:extLst>
          </p:cNvPr>
          <p:cNvSpPr>
            <a:spLocks noGrp="1"/>
          </p:cNvSpPr>
          <p:nvPr>
            <p:ph type="title" hasCustomPrompt="1"/>
          </p:nvPr>
        </p:nvSpPr>
        <p:spPr>
          <a:xfrm>
            <a:off x="838200" y="830411"/>
            <a:ext cx="6797634" cy="701731"/>
          </a:xfrm>
          <a:prstGeom prst="rect">
            <a:avLst/>
          </a:prstGeom>
          <a:solidFill>
            <a:schemeClr val="accent4"/>
          </a:solidFill>
        </p:spPr>
        <p:txBody>
          <a:bodyPr/>
          <a:lstStyle>
            <a:lvl1pPr>
              <a:defRPr cap="none">
                <a:solidFill>
                  <a:schemeClr val="bg1"/>
                </a:solidFill>
              </a:defRPr>
            </a:lvl1pPr>
          </a:lstStyle>
          <a:p>
            <a:r>
              <a:rPr lang="sv-SE"/>
              <a:t>Rubrik mot</a:t>
            </a:r>
          </a:p>
        </p:txBody>
      </p:sp>
      <p:sp>
        <p:nvSpPr>
          <p:cNvPr id="5" name="Underrubrik 2">
            <a:extLst>
              <a:ext uri="{FF2B5EF4-FFF2-40B4-BE49-F238E27FC236}">
                <a16:creationId xmlns:a16="http://schemas.microsoft.com/office/drawing/2014/main" id="{9D271A17-2265-D784-32A4-BB5BBF5DA24D}"/>
              </a:ext>
            </a:extLst>
          </p:cNvPr>
          <p:cNvSpPr>
            <a:spLocks noGrp="1"/>
          </p:cNvSpPr>
          <p:nvPr>
            <p:ph type="subTitle" idx="1" hasCustomPrompt="1"/>
          </p:nvPr>
        </p:nvSpPr>
        <p:spPr>
          <a:xfrm>
            <a:off x="838200" y="1598987"/>
            <a:ext cx="6797634" cy="667617"/>
          </a:xfrm>
          <a:prstGeom prst="rect">
            <a:avLst/>
          </a:prstGeom>
          <a:solidFill>
            <a:schemeClr val="accent4"/>
          </a:solid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Hav bakgrund</a:t>
            </a:r>
            <a:endParaRPr lang="sv-SE" noProof="0"/>
          </a:p>
        </p:txBody>
      </p:sp>
      <p:sp>
        <p:nvSpPr>
          <p:cNvPr id="6" name="Platshållare för innehåll 2">
            <a:extLst>
              <a:ext uri="{FF2B5EF4-FFF2-40B4-BE49-F238E27FC236}">
                <a16:creationId xmlns:a16="http://schemas.microsoft.com/office/drawing/2014/main" id="{767122BA-C772-8248-8515-0E192CF29732}"/>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a:t>Klicka här för att ändra format på text</a:t>
            </a:r>
          </a:p>
        </p:txBody>
      </p:sp>
    </p:spTree>
    <p:extLst>
      <p:ext uri="{BB962C8B-B14F-4D97-AF65-F5344CB8AC3E}">
        <p14:creationId xmlns:p14="http://schemas.microsoft.com/office/powerpoint/2010/main" val="202093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Svart – Rubrik + text ">
    <p:spTree>
      <p:nvGrpSpPr>
        <p:cNvPr id="1" name=""/>
        <p:cNvGrpSpPr/>
        <p:nvPr/>
      </p:nvGrpSpPr>
      <p:grpSpPr>
        <a:xfrm>
          <a:off x="0" y="0"/>
          <a:ext cx="0" cy="0"/>
          <a:chOff x="0" y="0"/>
          <a:chExt cx="0" cy="0"/>
        </a:xfrm>
      </p:grpSpPr>
      <p:sp>
        <p:nvSpPr>
          <p:cNvPr id="7" name="Platshållare för innehåll 2">
            <a:extLst>
              <a:ext uri="{FF2B5EF4-FFF2-40B4-BE49-F238E27FC236}">
                <a16:creationId xmlns:a16="http://schemas.microsoft.com/office/drawing/2014/main" id="{2CC1D981-0788-8E0B-D5BA-15523839BF04}"/>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a:t>Klicka här för att ändra format på text</a:t>
            </a:r>
          </a:p>
        </p:txBody>
      </p:sp>
      <p:sp>
        <p:nvSpPr>
          <p:cNvPr id="9" name="Rubrik 1">
            <a:extLst>
              <a:ext uri="{FF2B5EF4-FFF2-40B4-BE49-F238E27FC236}">
                <a16:creationId xmlns:a16="http://schemas.microsoft.com/office/drawing/2014/main" id="{BE64A641-D7EC-8FDD-2099-8E33D7F4FEEF}"/>
              </a:ext>
            </a:extLst>
          </p:cNvPr>
          <p:cNvSpPr>
            <a:spLocks noGrp="1"/>
          </p:cNvSpPr>
          <p:nvPr>
            <p:ph type="title" hasCustomPrompt="1"/>
          </p:nvPr>
        </p:nvSpPr>
        <p:spPr>
          <a:xfrm>
            <a:off x="838200" y="830411"/>
            <a:ext cx="6797634" cy="701731"/>
          </a:xfrm>
          <a:prstGeom prst="rect">
            <a:avLst/>
          </a:prstGeom>
          <a:noFill/>
        </p:spPr>
        <p:txBody>
          <a:bodyPr/>
          <a:lstStyle>
            <a:lvl1pPr>
              <a:defRPr cap="none">
                <a:solidFill>
                  <a:schemeClr val="bg1"/>
                </a:solidFill>
              </a:defRPr>
            </a:lvl1pPr>
          </a:lstStyle>
          <a:p>
            <a:r>
              <a:rPr lang="sv-SE"/>
              <a:t>Rubrik mot</a:t>
            </a:r>
          </a:p>
        </p:txBody>
      </p:sp>
      <p:sp>
        <p:nvSpPr>
          <p:cNvPr id="10" name="Underrubrik 2">
            <a:extLst>
              <a:ext uri="{FF2B5EF4-FFF2-40B4-BE49-F238E27FC236}">
                <a16:creationId xmlns:a16="http://schemas.microsoft.com/office/drawing/2014/main" id="{B9958D0D-0D8A-896D-81AA-D24F649D468B}"/>
              </a:ext>
            </a:extLst>
          </p:cNvPr>
          <p:cNvSpPr>
            <a:spLocks noGrp="1"/>
          </p:cNvSpPr>
          <p:nvPr>
            <p:ph type="subTitle" idx="1" hasCustomPrompt="1"/>
          </p:nvPr>
        </p:nvSpPr>
        <p:spPr>
          <a:xfrm>
            <a:off x="838200" y="1598987"/>
            <a:ext cx="6797634" cy="667617"/>
          </a:xfrm>
          <a:prstGeom prst="rect">
            <a:avLst/>
          </a:prstGeom>
          <a:no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svart bakgrund</a:t>
            </a:r>
            <a:endParaRPr lang="sv-SE" noProof="0"/>
          </a:p>
        </p:txBody>
      </p:sp>
    </p:spTree>
    <p:extLst>
      <p:ext uri="{BB962C8B-B14F-4D97-AF65-F5344CB8AC3E}">
        <p14:creationId xmlns:p14="http://schemas.microsoft.com/office/powerpoint/2010/main" val="43225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Text med bild Hibiskus">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851598" y="1842904"/>
            <a:ext cx="6992467" cy="39195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9" name="Platshållare för bild 8"/>
          <p:cNvSpPr>
            <a:spLocks noGrp="1"/>
          </p:cNvSpPr>
          <p:nvPr>
            <p:ph type="pic" sz="quarter" idx="13" hasCustomPrompt="1"/>
          </p:nvPr>
        </p:nvSpPr>
        <p:spPr>
          <a:xfrm>
            <a:off x="0" y="1"/>
            <a:ext cx="4400550" cy="6858000"/>
          </a:xfrm>
          <a:prstGeom prst="rect">
            <a:avLst/>
          </a:prstGeom>
        </p:spPr>
        <p:txBody>
          <a:bodyPr bIns="1440000" anchor="ctr" anchorCtr="0">
            <a:normAutofit/>
          </a:bodyPr>
          <a:lstStyle>
            <a:lvl1pPr marL="0" indent="0" algn="ctr">
              <a:buNone/>
              <a:defRPr sz="2400" b="0" i="1">
                <a:solidFill>
                  <a:schemeClr val="bg1"/>
                </a:solidFill>
                <a:latin typeface="Gotham Narrow Book" charset="0"/>
                <a:ea typeface="Gotham Narrow Book" charset="0"/>
                <a:cs typeface="Gotham Narrow Book" charset="0"/>
              </a:defRPr>
            </a:lvl1pPr>
          </a:lstStyle>
          <a:p>
            <a:r>
              <a:rPr lang="sv-SE" noProof="0"/>
              <a:t>Dra bild hit eller klicka på ikonen</a:t>
            </a:r>
          </a:p>
        </p:txBody>
      </p:sp>
      <p:sp>
        <p:nvSpPr>
          <p:cNvPr id="11" name="Rubrik 10">
            <a:extLst>
              <a:ext uri="{FF2B5EF4-FFF2-40B4-BE49-F238E27FC236}">
                <a16:creationId xmlns:a16="http://schemas.microsoft.com/office/drawing/2014/main" id="{DBCD4707-DFFC-B475-EF41-8BA0211DE7B5}"/>
              </a:ext>
            </a:extLst>
          </p:cNvPr>
          <p:cNvSpPr>
            <a:spLocks noGrp="1"/>
          </p:cNvSpPr>
          <p:nvPr>
            <p:ph type="title" hasCustomPrompt="1"/>
          </p:nvPr>
        </p:nvSpPr>
        <p:spPr>
          <a:xfrm>
            <a:off x="4851598" y="849774"/>
            <a:ext cx="6992466" cy="646331"/>
          </a:xfrm>
          <a:solidFill>
            <a:schemeClr val="accent2"/>
          </a:solidFill>
        </p:spPr>
        <p:txBody>
          <a:bodyPr/>
          <a:lstStyle>
            <a:lvl1pPr>
              <a:defRPr sz="4000" cap="none"/>
            </a:lvl1pPr>
          </a:lstStyle>
          <a:p>
            <a:r>
              <a:rPr lang="sv-SE"/>
              <a:t>Rubrik mot Hibiskus bakgrund</a:t>
            </a:r>
          </a:p>
        </p:txBody>
      </p:sp>
    </p:spTree>
    <p:extLst>
      <p:ext uri="{BB962C8B-B14F-4D97-AF65-F5344CB8AC3E}">
        <p14:creationId xmlns:p14="http://schemas.microsoft.com/office/powerpoint/2010/main" val="306287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Text med bild">
    <p:spTree>
      <p:nvGrpSpPr>
        <p:cNvPr id="1" name=""/>
        <p:cNvGrpSpPr/>
        <p:nvPr/>
      </p:nvGrpSpPr>
      <p:grpSpPr>
        <a:xfrm>
          <a:off x="0" y="0"/>
          <a:ext cx="0" cy="0"/>
          <a:chOff x="0" y="0"/>
          <a:chExt cx="0" cy="0"/>
        </a:xfrm>
      </p:grpSpPr>
      <p:sp>
        <p:nvSpPr>
          <p:cNvPr id="9" name="Platshållare för bild 8"/>
          <p:cNvSpPr>
            <a:spLocks noGrp="1"/>
          </p:cNvSpPr>
          <p:nvPr>
            <p:ph type="pic" sz="quarter" idx="13" hasCustomPrompt="1"/>
          </p:nvPr>
        </p:nvSpPr>
        <p:spPr>
          <a:xfrm>
            <a:off x="-1" y="0"/>
            <a:ext cx="4399200" cy="6858000"/>
          </a:xfrm>
          <a:prstGeom prst="rect">
            <a:avLst/>
          </a:prstGeom>
        </p:spPr>
        <p:txBody>
          <a:bodyPr bIns="1440000" anchor="ctr" anchorCtr="0">
            <a:normAutofit/>
          </a:bodyPr>
          <a:lstStyle>
            <a:lvl1pPr marL="0" indent="0" algn="ctr">
              <a:buNone/>
              <a:defRPr sz="2400" b="0" i="1">
                <a:latin typeface="Gotham Narrow Book" charset="0"/>
                <a:ea typeface="Gotham Narrow Book" charset="0"/>
                <a:cs typeface="Gotham Narrow Book" charset="0"/>
              </a:defRPr>
            </a:lvl1pPr>
          </a:lstStyle>
          <a:p>
            <a:r>
              <a:rPr lang="sv-SE" noProof="0"/>
              <a:t>Dra bild hit eller klicka på ikonen</a:t>
            </a:r>
          </a:p>
        </p:txBody>
      </p:sp>
      <p:sp>
        <p:nvSpPr>
          <p:cNvPr id="4" name="Platshållare för innehåll 2">
            <a:extLst>
              <a:ext uri="{FF2B5EF4-FFF2-40B4-BE49-F238E27FC236}">
                <a16:creationId xmlns:a16="http://schemas.microsoft.com/office/drawing/2014/main" id="{0B8F2B22-0D35-A45D-70AB-BAE97C2E1104}"/>
              </a:ext>
            </a:extLst>
          </p:cNvPr>
          <p:cNvSpPr>
            <a:spLocks noGrp="1"/>
          </p:cNvSpPr>
          <p:nvPr>
            <p:ph sz="half" idx="1"/>
          </p:nvPr>
        </p:nvSpPr>
        <p:spPr>
          <a:xfrm>
            <a:off x="4851598" y="1842904"/>
            <a:ext cx="6992467" cy="39195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2" name="Rubrik 10">
            <a:extLst>
              <a:ext uri="{FF2B5EF4-FFF2-40B4-BE49-F238E27FC236}">
                <a16:creationId xmlns:a16="http://schemas.microsoft.com/office/drawing/2014/main" id="{DD520F36-791B-D991-86ED-38FF25E4D142}"/>
              </a:ext>
            </a:extLst>
          </p:cNvPr>
          <p:cNvSpPr>
            <a:spLocks noGrp="1"/>
          </p:cNvSpPr>
          <p:nvPr>
            <p:ph type="title" hasCustomPrompt="1"/>
          </p:nvPr>
        </p:nvSpPr>
        <p:spPr>
          <a:xfrm>
            <a:off x="4851598" y="849774"/>
            <a:ext cx="6992466" cy="646331"/>
          </a:xfrm>
          <a:noFill/>
        </p:spPr>
        <p:txBody>
          <a:bodyPr/>
          <a:lstStyle>
            <a:lvl1pPr>
              <a:defRPr sz="4000" cap="none"/>
            </a:lvl1pPr>
          </a:lstStyle>
          <a:p>
            <a:r>
              <a:rPr lang="sv-SE"/>
              <a:t>Rubrik mot svart bakgrund</a:t>
            </a:r>
          </a:p>
        </p:txBody>
      </p:sp>
    </p:spTree>
    <p:extLst>
      <p:ext uri="{BB962C8B-B14F-4D97-AF65-F5344CB8AC3E}">
        <p14:creationId xmlns:p14="http://schemas.microsoft.com/office/powerpoint/2010/main" val="335797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 Kapitelsida">
    <p:spTree>
      <p:nvGrpSpPr>
        <p:cNvPr id="1" name=""/>
        <p:cNvGrpSpPr/>
        <p:nvPr/>
      </p:nvGrpSpPr>
      <p:grpSpPr>
        <a:xfrm>
          <a:off x="0" y="0"/>
          <a:ext cx="0" cy="0"/>
          <a:chOff x="0" y="0"/>
          <a:chExt cx="0" cy="0"/>
        </a:xfrm>
      </p:grpSpPr>
      <p:sp>
        <p:nvSpPr>
          <p:cNvPr id="7" name="Platshållare för text 6"/>
          <p:cNvSpPr>
            <a:spLocks noGrp="1"/>
          </p:cNvSpPr>
          <p:nvPr>
            <p:ph type="body" sz="quarter" idx="13" hasCustomPrompt="1"/>
          </p:nvPr>
        </p:nvSpPr>
        <p:spPr>
          <a:xfrm>
            <a:off x="125458" y="-36874"/>
            <a:ext cx="5995987" cy="9001125"/>
          </a:xfrm>
          <a:prstGeom prst="rect">
            <a:avLst/>
          </a:prstGeom>
        </p:spPr>
        <p:txBody>
          <a:bodyPr>
            <a:noAutofit/>
          </a:bodyPr>
          <a:lstStyle>
            <a:lvl1pPr marL="0" indent="0">
              <a:buNone/>
              <a:defRPr sz="70000">
                <a:solidFill>
                  <a:schemeClr val="bg1">
                    <a:alpha val="10000"/>
                  </a:schemeClr>
                </a:solidFill>
                <a:latin typeface="Brandon Grotesque Black" charset="0"/>
                <a:ea typeface="Brandon Grotesque Black" charset="0"/>
                <a:cs typeface="Brandon Grotesque Black" charset="0"/>
              </a:defRPr>
            </a:lvl1pPr>
          </a:lstStyle>
          <a:p>
            <a:pPr lvl="0"/>
            <a:r>
              <a:rPr lang="sv-SE" noProof="0"/>
              <a:t>0</a:t>
            </a:r>
          </a:p>
        </p:txBody>
      </p:sp>
      <p:sp>
        <p:nvSpPr>
          <p:cNvPr id="2" name="Rubrik 1"/>
          <p:cNvSpPr>
            <a:spLocks noGrp="1"/>
          </p:cNvSpPr>
          <p:nvPr>
            <p:ph type="title" hasCustomPrompt="1"/>
          </p:nvPr>
        </p:nvSpPr>
        <p:spPr>
          <a:xfrm>
            <a:off x="980388" y="3188052"/>
            <a:ext cx="10444850" cy="923330"/>
          </a:xfrm>
          <a:prstGeom prst="rect">
            <a:avLst/>
          </a:prstGeom>
        </p:spPr>
        <p:txBody>
          <a:bodyPr wrap="square" lIns="0" anchor="b" anchorCtr="0">
            <a:spAutoFit/>
          </a:bodyPr>
          <a:lstStyle>
            <a:lvl1pPr>
              <a:defRPr sz="6000"/>
            </a:lvl1pPr>
          </a:lstStyle>
          <a:p>
            <a:r>
              <a:rPr lang="sv-SE" noProof="0"/>
              <a:t>Rubrik kapitelsida</a:t>
            </a:r>
          </a:p>
        </p:txBody>
      </p:sp>
      <p:sp>
        <p:nvSpPr>
          <p:cNvPr id="5" name="Platshållare för text 4">
            <a:extLst>
              <a:ext uri="{FF2B5EF4-FFF2-40B4-BE49-F238E27FC236}">
                <a16:creationId xmlns:a16="http://schemas.microsoft.com/office/drawing/2014/main" id="{E7528D5F-B17D-294E-779F-AD22EBB1A792}"/>
              </a:ext>
            </a:extLst>
          </p:cNvPr>
          <p:cNvSpPr>
            <a:spLocks noGrp="1"/>
          </p:cNvSpPr>
          <p:nvPr>
            <p:ph type="body" sz="quarter" idx="14" hasCustomPrompt="1"/>
          </p:nvPr>
        </p:nvSpPr>
        <p:spPr>
          <a:xfrm>
            <a:off x="981075" y="4344988"/>
            <a:ext cx="10444163" cy="556950"/>
          </a:xfrm>
          <a:solidFill>
            <a:srgbClr val="9B5770">
              <a:alpha val="80000"/>
            </a:srgbClr>
          </a:solidFill>
        </p:spPr>
        <p:txBody>
          <a:bodyPr tIns="72000" bIns="72000"/>
          <a:lstStyle>
            <a:lvl1pPr marL="0" indent="0">
              <a:buNone/>
              <a:defRPr sz="3000"/>
            </a:lvl1pPr>
          </a:lstStyle>
          <a:p>
            <a:pPr lvl="0"/>
            <a:r>
              <a:rPr lang="sv-SE"/>
              <a:t>Eventuell underrubrik kapitelsida</a:t>
            </a:r>
          </a:p>
        </p:txBody>
      </p:sp>
    </p:spTree>
    <p:extLst>
      <p:ext uri="{BB962C8B-B14F-4D97-AF65-F5344CB8AC3E}">
        <p14:creationId xmlns:p14="http://schemas.microsoft.com/office/powerpoint/2010/main" val="408438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ibiskus – Rubrik + tex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0D7972-D4BE-0850-7E38-D0D5D75536DF}"/>
              </a:ext>
            </a:extLst>
          </p:cNvPr>
          <p:cNvSpPr>
            <a:spLocks noGrp="1"/>
          </p:cNvSpPr>
          <p:nvPr>
            <p:ph type="title" hasCustomPrompt="1"/>
          </p:nvPr>
        </p:nvSpPr>
        <p:spPr>
          <a:xfrm>
            <a:off x="838200" y="830411"/>
            <a:ext cx="6797634" cy="701731"/>
          </a:xfrm>
          <a:prstGeom prst="rect">
            <a:avLst/>
          </a:prstGeom>
          <a:solidFill>
            <a:schemeClr val="accent2"/>
          </a:solidFill>
        </p:spPr>
        <p:txBody>
          <a:bodyPr/>
          <a:lstStyle>
            <a:lvl1pPr>
              <a:defRPr cap="none">
                <a:solidFill>
                  <a:schemeClr val="bg1"/>
                </a:solidFill>
              </a:defRPr>
            </a:lvl1pPr>
          </a:lstStyle>
          <a:p>
            <a:r>
              <a:rPr lang="sv-SE" dirty="0"/>
              <a:t>Rubrik mot</a:t>
            </a:r>
          </a:p>
        </p:txBody>
      </p:sp>
      <p:sp>
        <p:nvSpPr>
          <p:cNvPr id="4" name="Underrubrik 2">
            <a:extLst>
              <a:ext uri="{FF2B5EF4-FFF2-40B4-BE49-F238E27FC236}">
                <a16:creationId xmlns:a16="http://schemas.microsoft.com/office/drawing/2014/main" id="{66980357-0385-8CFD-BF77-9F1CCAC6F81F}"/>
              </a:ext>
            </a:extLst>
          </p:cNvPr>
          <p:cNvSpPr>
            <a:spLocks noGrp="1"/>
          </p:cNvSpPr>
          <p:nvPr>
            <p:ph type="subTitle" idx="1" hasCustomPrompt="1"/>
          </p:nvPr>
        </p:nvSpPr>
        <p:spPr>
          <a:xfrm>
            <a:off x="838200" y="1598987"/>
            <a:ext cx="6797634" cy="667617"/>
          </a:xfrm>
          <a:prstGeom prst="rect">
            <a:avLst/>
          </a:prstGeom>
          <a:solidFill>
            <a:schemeClr val="accent2"/>
          </a:solid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Hibiskus bakgrund</a:t>
            </a:r>
            <a:endParaRPr lang="sv-SE" noProof="0" dirty="0"/>
          </a:p>
        </p:txBody>
      </p:sp>
      <p:sp>
        <p:nvSpPr>
          <p:cNvPr id="3" name="Platshållare för innehåll 2">
            <a:extLst>
              <a:ext uri="{FF2B5EF4-FFF2-40B4-BE49-F238E27FC236}">
                <a16:creationId xmlns:a16="http://schemas.microsoft.com/office/drawing/2014/main" id="{F54981C1-9B34-97FB-861B-6B530AB89C68}"/>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dirty="0"/>
              <a:t>Klicka här för att ändra format på text</a:t>
            </a:r>
          </a:p>
        </p:txBody>
      </p:sp>
    </p:spTree>
    <p:extLst>
      <p:ext uri="{BB962C8B-B14F-4D97-AF65-F5344CB8AC3E}">
        <p14:creationId xmlns:p14="http://schemas.microsoft.com/office/powerpoint/2010/main" val="234243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8. Citatsida">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alphaModFix amt="10000"/>
            <a:extLst>
              <a:ext uri="{28A0092B-C50C-407E-A947-70E740481C1C}">
                <a14:useLocalDpi xmlns:a14="http://schemas.microsoft.com/office/drawing/2010/main" val="0"/>
              </a:ext>
            </a:extLst>
          </a:blip>
          <a:stretch>
            <a:fillRect/>
          </a:stretch>
        </p:blipFill>
        <p:spPr>
          <a:xfrm>
            <a:off x="284480" y="-297916"/>
            <a:ext cx="6816776" cy="5830036"/>
          </a:xfrm>
          <a:prstGeom prst="rect">
            <a:avLst/>
          </a:prstGeom>
        </p:spPr>
      </p:pic>
      <p:sp>
        <p:nvSpPr>
          <p:cNvPr id="2" name="Rubrik 1"/>
          <p:cNvSpPr>
            <a:spLocks noGrp="1"/>
          </p:cNvSpPr>
          <p:nvPr>
            <p:ph type="title" hasCustomPrompt="1"/>
          </p:nvPr>
        </p:nvSpPr>
        <p:spPr>
          <a:xfrm>
            <a:off x="766762" y="2713960"/>
            <a:ext cx="10658476" cy="946413"/>
          </a:xfrm>
          <a:prstGeom prst="rect">
            <a:avLst/>
          </a:prstGeom>
        </p:spPr>
        <p:txBody>
          <a:bodyPr wrap="square" anchor="b" anchorCtr="0">
            <a:spAutoFit/>
          </a:bodyPr>
          <a:lstStyle>
            <a:lvl1pPr algn="ctr">
              <a:defRPr sz="6000" b="0" i="0" cap="none" baseline="0">
                <a:latin typeface="Gotham Narrow Bold" pitchFamily="2" charset="0"/>
                <a:ea typeface="Gotham Narrow Bold" pitchFamily="2" charset="0"/>
                <a:cs typeface="Gotham Narrow Bold" pitchFamily="2" charset="0"/>
              </a:defRPr>
            </a:lvl1pPr>
          </a:lstStyle>
          <a:p>
            <a:r>
              <a:rPr lang="sv-SE" noProof="0"/>
              <a:t>Skriv in citat här.</a:t>
            </a:r>
          </a:p>
        </p:txBody>
      </p:sp>
      <p:sp>
        <p:nvSpPr>
          <p:cNvPr id="8" name="Platshållare för text 7"/>
          <p:cNvSpPr>
            <a:spLocks noGrp="1"/>
          </p:cNvSpPr>
          <p:nvPr>
            <p:ph type="body" sz="quarter" idx="14" hasCustomPrompt="1"/>
          </p:nvPr>
        </p:nvSpPr>
        <p:spPr>
          <a:xfrm>
            <a:off x="766762" y="3886593"/>
            <a:ext cx="10658476" cy="424732"/>
          </a:xfrm>
          <a:prstGeom prst="rect">
            <a:avLst/>
          </a:prstGeom>
        </p:spPr>
        <p:txBody>
          <a:bodyPr>
            <a:spAutoFit/>
          </a:bodyPr>
          <a:lstStyle>
            <a:lvl1pPr marL="0" indent="0" algn="ctr">
              <a:buNone/>
              <a:defRPr/>
            </a:lvl1pPr>
            <a:lvl2pPr marL="0" indent="0" algn="ctr">
              <a:buNone/>
              <a:defRPr>
                <a:latin typeface="Gotham Narrow Light" pitchFamily="2" charset="0"/>
              </a:defRPr>
            </a:lvl2pPr>
          </a:lstStyle>
          <a:p>
            <a:pPr lvl="1"/>
            <a:r>
              <a:rPr lang="sv-SE" noProof="0"/>
              <a:t>Förnamn Efternamnsson</a:t>
            </a:r>
          </a:p>
        </p:txBody>
      </p:sp>
    </p:spTree>
    <p:extLst>
      <p:ext uri="{BB962C8B-B14F-4D97-AF65-F5344CB8AC3E}">
        <p14:creationId xmlns:p14="http://schemas.microsoft.com/office/powerpoint/2010/main" val="317812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 Fråg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66762" y="2713960"/>
            <a:ext cx="10658476" cy="946413"/>
          </a:xfrm>
          <a:prstGeom prst="rect">
            <a:avLst/>
          </a:prstGeom>
        </p:spPr>
        <p:txBody>
          <a:bodyPr wrap="square" anchor="b" anchorCtr="0">
            <a:spAutoFit/>
          </a:bodyPr>
          <a:lstStyle>
            <a:lvl1pPr algn="ctr">
              <a:defRPr sz="6000" b="0" i="0" cap="none" baseline="0">
                <a:latin typeface="Gotham Narrow Bold" pitchFamily="2" charset="0"/>
                <a:ea typeface="Gotham Narrow Bold" pitchFamily="2" charset="0"/>
                <a:cs typeface="Gotham Narrow Bold" pitchFamily="2" charset="0"/>
              </a:defRPr>
            </a:lvl1pPr>
          </a:lstStyle>
          <a:p>
            <a:r>
              <a:rPr lang="sv-SE" noProof="0"/>
              <a:t>Skriv in din fråga här.</a:t>
            </a:r>
          </a:p>
        </p:txBody>
      </p:sp>
      <p:pic>
        <p:nvPicPr>
          <p:cNvPr id="9" name="Bildobjekt 8">
            <a:extLst>
              <a:ext uri="{FF2B5EF4-FFF2-40B4-BE49-F238E27FC236}">
                <a16:creationId xmlns:a16="http://schemas.microsoft.com/office/drawing/2014/main" id="{F627B569-B630-41FA-BCC4-42E67E606ECB}"/>
              </a:ext>
            </a:extLst>
          </p:cNvPr>
          <p:cNvPicPr>
            <a:picLocks noChangeAspect="1"/>
          </p:cNvPicPr>
          <p:nvPr userDrawn="1"/>
        </p:nvPicPr>
        <p:blipFill rotWithShape="1">
          <a:blip r:embed="rId2"/>
          <a:srcRect l="34567" t="20464" r="34053" b="41859"/>
          <a:stretch/>
        </p:blipFill>
        <p:spPr>
          <a:xfrm>
            <a:off x="-1" y="470028"/>
            <a:ext cx="4818185" cy="7350486"/>
          </a:xfrm>
          <a:prstGeom prst="rect">
            <a:avLst/>
          </a:prstGeom>
        </p:spPr>
      </p:pic>
    </p:spTree>
    <p:extLst>
      <p:ext uri="{BB962C8B-B14F-4D97-AF65-F5344CB8AC3E}">
        <p14:creationId xmlns:p14="http://schemas.microsoft.com/office/powerpoint/2010/main" val="314841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0. 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838800" y="831600"/>
            <a:ext cx="10607586" cy="646331"/>
          </a:xfrm>
          <a:prstGeom prst="rect">
            <a:avLst/>
          </a:prstGeom>
        </p:spPr>
        <p:txBody>
          <a:bodyPr wrap="square">
            <a:spAutoFit/>
          </a:bodyPr>
          <a:lstStyle>
            <a:lvl1pPr>
              <a:defRPr sz="4000" cap="none"/>
            </a:lvl1pPr>
          </a:lstStyle>
          <a:p>
            <a:r>
              <a:rPr lang="sv-SE" noProof="0"/>
              <a:t>Klicka här för att ändra mall för rubrikformat</a:t>
            </a:r>
          </a:p>
        </p:txBody>
      </p:sp>
      <p:sp>
        <p:nvSpPr>
          <p:cNvPr id="3" name="Platshållare för innehåll 2"/>
          <p:cNvSpPr>
            <a:spLocks noGrp="1"/>
          </p:cNvSpPr>
          <p:nvPr>
            <p:ph idx="1"/>
          </p:nvPr>
        </p:nvSpPr>
        <p:spPr>
          <a:xfrm>
            <a:off x="838200" y="2109600"/>
            <a:ext cx="10587038" cy="3600000"/>
          </a:xfrm>
          <a:prstGeom prst="rect">
            <a:avLst/>
          </a:prstGeom>
        </p:spPr>
        <p:txBody>
          <a:bodyPr/>
          <a:lstStyle>
            <a:lvl2pPr>
              <a:spcBef>
                <a:spcPts val="1000"/>
              </a:spcBef>
              <a:defRPr/>
            </a:lvl2pPr>
            <a:lvl3pPr>
              <a:spcBef>
                <a:spcPts val="1000"/>
              </a:spcBef>
              <a:defRPr/>
            </a:lvl3pPr>
            <a:lvl4pPr>
              <a:spcBef>
                <a:spcPts val="1000"/>
              </a:spcBef>
              <a:defRPr/>
            </a:lvl4pPr>
            <a:lvl5pPr>
              <a:spcBef>
                <a:spcPts val="1000"/>
              </a:spcBef>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181206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 Rubrik och innehåll x2">
    <p:spTree>
      <p:nvGrpSpPr>
        <p:cNvPr id="1" name=""/>
        <p:cNvGrpSpPr/>
        <p:nvPr/>
      </p:nvGrpSpPr>
      <p:grpSpPr>
        <a:xfrm>
          <a:off x="0" y="0"/>
          <a:ext cx="0" cy="0"/>
          <a:chOff x="0" y="0"/>
          <a:chExt cx="0" cy="0"/>
        </a:xfrm>
      </p:grpSpPr>
      <p:sp>
        <p:nvSpPr>
          <p:cNvPr id="2" name="Rubrik 1"/>
          <p:cNvSpPr>
            <a:spLocks noGrp="1"/>
          </p:cNvSpPr>
          <p:nvPr>
            <p:ph type="title"/>
          </p:nvPr>
        </p:nvSpPr>
        <p:spPr>
          <a:xfrm>
            <a:off x="838800" y="831600"/>
            <a:ext cx="10607586" cy="646331"/>
          </a:xfrm>
          <a:prstGeom prst="rect">
            <a:avLst/>
          </a:prstGeom>
        </p:spPr>
        <p:txBody>
          <a:bodyPr wrap="square">
            <a:spAutoFit/>
          </a:bodyPr>
          <a:lstStyle>
            <a:lvl1pPr>
              <a:defRPr sz="4000" cap="none"/>
            </a:lvl1pPr>
          </a:lstStyle>
          <a:p>
            <a:r>
              <a:rPr lang="sv-SE" noProof="0"/>
              <a:t>Klicka här för att ändra mall för rubrikformat</a:t>
            </a:r>
          </a:p>
        </p:txBody>
      </p:sp>
      <p:sp>
        <p:nvSpPr>
          <p:cNvPr id="3" name="Platshållare för innehåll 2"/>
          <p:cNvSpPr>
            <a:spLocks noGrp="1"/>
          </p:cNvSpPr>
          <p:nvPr>
            <p:ph sz="half" idx="1"/>
          </p:nvPr>
        </p:nvSpPr>
        <p:spPr>
          <a:xfrm>
            <a:off x="838200" y="2109392"/>
            <a:ext cx="5181600" cy="3600000"/>
          </a:xfrm>
          <a:prstGeom prst="rect">
            <a:avLst/>
          </a:prstGeo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Platshållare för innehåll 3"/>
          <p:cNvSpPr>
            <a:spLocks noGrp="1"/>
          </p:cNvSpPr>
          <p:nvPr>
            <p:ph sz="half" idx="2"/>
          </p:nvPr>
        </p:nvSpPr>
        <p:spPr>
          <a:xfrm>
            <a:off x="6243638" y="2109392"/>
            <a:ext cx="5202748" cy="3600000"/>
          </a:xfrm>
          <a:prstGeom prst="rect">
            <a:avLst/>
          </a:prstGeo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146224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1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Hav – Rubrik + text ">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E0FC63-75CA-2B11-C061-E90D38B6F116}"/>
              </a:ext>
            </a:extLst>
          </p:cNvPr>
          <p:cNvSpPr>
            <a:spLocks noGrp="1"/>
          </p:cNvSpPr>
          <p:nvPr>
            <p:ph type="title" hasCustomPrompt="1"/>
          </p:nvPr>
        </p:nvSpPr>
        <p:spPr>
          <a:xfrm>
            <a:off x="838200" y="830411"/>
            <a:ext cx="6797634" cy="701731"/>
          </a:xfrm>
          <a:prstGeom prst="rect">
            <a:avLst/>
          </a:prstGeom>
          <a:solidFill>
            <a:schemeClr val="accent4"/>
          </a:solidFill>
        </p:spPr>
        <p:txBody>
          <a:bodyPr/>
          <a:lstStyle>
            <a:lvl1pPr>
              <a:defRPr cap="none">
                <a:solidFill>
                  <a:schemeClr val="bg1"/>
                </a:solidFill>
              </a:defRPr>
            </a:lvl1pPr>
          </a:lstStyle>
          <a:p>
            <a:r>
              <a:rPr lang="sv-SE" dirty="0"/>
              <a:t>Rubrik mot</a:t>
            </a:r>
          </a:p>
        </p:txBody>
      </p:sp>
      <p:sp>
        <p:nvSpPr>
          <p:cNvPr id="5" name="Underrubrik 2">
            <a:extLst>
              <a:ext uri="{FF2B5EF4-FFF2-40B4-BE49-F238E27FC236}">
                <a16:creationId xmlns:a16="http://schemas.microsoft.com/office/drawing/2014/main" id="{9D271A17-2265-D784-32A4-BB5BBF5DA24D}"/>
              </a:ext>
            </a:extLst>
          </p:cNvPr>
          <p:cNvSpPr>
            <a:spLocks noGrp="1"/>
          </p:cNvSpPr>
          <p:nvPr>
            <p:ph type="subTitle" idx="1" hasCustomPrompt="1"/>
          </p:nvPr>
        </p:nvSpPr>
        <p:spPr>
          <a:xfrm>
            <a:off x="838200" y="1598987"/>
            <a:ext cx="6797634" cy="667617"/>
          </a:xfrm>
          <a:prstGeom prst="rect">
            <a:avLst/>
          </a:prstGeom>
          <a:solidFill>
            <a:schemeClr val="accent4"/>
          </a:solid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Hav bakgrund</a:t>
            </a:r>
            <a:endParaRPr lang="sv-SE" noProof="0" dirty="0"/>
          </a:p>
        </p:txBody>
      </p:sp>
      <p:sp>
        <p:nvSpPr>
          <p:cNvPr id="6" name="Platshållare för innehåll 2">
            <a:extLst>
              <a:ext uri="{FF2B5EF4-FFF2-40B4-BE49-F238E27FC236}">
                <a16:creationId xmlns:a16="http://schemas.microsoft.com/office/drawing/2014/main" id="{767122BA-C772-8248-8515-0E192CF29732}"/>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dirty="0"/>
              <a:t>Klicka här för att ändra format på text</a:t>
            </a:r>
          </a:p>
        </p:txBody>
      </p:sp>
    </p:spTree>
    <p:extLst>
      <p:ext uri="{BB962C8B-B14F-4D97-AF65-F5344CB8AC3E}">
        <p14:creationId xmlns:p14="http://schemas.microsoft.com/office/powerpoint/2010/main" val="31162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Svart – Rubrik + text ">
    <p:spTree>
      <p:nvGrpSpPr>
        <p:cNvPr id="1" name=""/>
        <p:cNvGrpSpPr/>
        <p:nvPr/>
      </p:nvGrpSpPr>
      <p:grpSpPr>
        <a:xfrm>
          <a:off x="0" y="0"/>
          <a:ext cx="0" cy="0"/>
          <a:chOff x="0" y="0"/>
          <a:chExt cx="0" cy="0"/>
        </a:xfrm>
      </p:grpSpPr>
      <p:sp>
        <p:nvSpPr>
          <p:cNvPr id="7" name="Platshållare för innehåll 2">
            <a:extLst>
              <a:ext uri="{FF2B5EF4-FFF2-40B4-BE49-F238E27FC236}">
                <a16:creationId xmlns:a16="http://schemas.microsoft.com/office/drawing/2014/main" id="{2CC1D981-0788-8E0B-D5BA-15523839BF04}"/>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dirty="0"/>
              <a:t>Klicka här för att ändra format på text</a:t>
            </a:r>
          </a:p>
        </p:txBody>
      </p:sp>
      <p:sp>
        <p:nvSpPr>
          <p:cNvPr id="9" name="Rubrik 1">
            <a:extLst>
              <a:ext uri="{FF2B5EF4-FFF2-40B4-BE49-F238E27FC236}">
                <a16:creationId xmlns:a16="http://schemas.microsoft.com/office/drawing/2014/main" id="{BE64A641-D7EC-8FDD-2099-8E33D7F4FEEF}"/>
              </a:ext>
            </a:extLst>
          </p:cNvPr>
          <p:cNvSpPr>
            <a:spLocks noGrp="1"/>
          </p:cNvSpPr>
          <p:nvPr>
            <p:ph type="title" hasCustomPrompt="1"/>
          </p:nvPr>
        </p:nvSpPr>
        <p:spPr>
          <a:xfrm>
            <a:off x="838200" y="830411"/>
            <a:ext cx="6797634" cy="701731"/>
          </a:xfrm>
          <a:prstGeom prst="rect">
            <a:avLst/>
          </a:prstGeom>
          <a:noFill/>
        </p:spPr>
        <p:txBody>
          <a:bodyPr/>
          <a:lstStyle>
            <a:lvl1pPr>
              <a:defRPr cap="none">
                <a:solidFill>
                  <a:schemeClr val="bg1"/>
                </a:solidFill>
              </a:defRPr>
            </a:lvl1pPr>
          </a:lstStyle>
          <a:p>
            <a:r>
              <a:rPr lang="sv-SE" dirty="0"/>
              <a:t>Rubrik mot</a:t>
            </a:r>
          </a:p>
        </p:txBody>
      </p:sp>
      <p:sp>
        <p:nvSpPr>
          <p:cNvPr id="10" name="Underrubrik 2">
            <a:extLst>
              <a:ext uri="{FF2B5EF4-FFF2-40B4-BE49-F238E27FC236}">
                <a16:creationId xmlns:a16="http://schemas.microsoft.com/office/drawing/2014/main" id="{B9958D0D-0D8A-896D-81AA-D24F649D468B}"/>
              </a:ext>
            </a:extLst>
          </p:cNvPr>
          <p:cNvSpPr>
            <a:spLocks noGrp="1"/>
          </p:cNvSpPr>
          <p:nvPr>
            <p:ph type="subTitle" idx="1" hasCustomPrompt="1"/>
          </p:nvPr>
        </p:nvSpPr>
        <p:spPr>
          <a:xfrm>
            <a:off x="838200" y="1598987"/>
            <a:ext cx="6797634" cy="667617"/>
          </a:xfrm>
          <a:prstGeom prst="rect">
            <a:avLst/>
          </a:prstGeom>
          <a:no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svart bakgrund</a:t>
            </a:r>
            <a:endParaRPr lang="sv-SE" noProof="0" dirty="0"/>
          </a:p>
        </p:txBody>
      </p:sp>
    </p:spTree>
    <p:extLst>
      <p:ext uri="{BB962C8B-B14F-4D97-AF65-F5344CB8AC3E}">
        <p14:creationId xmlns:p14="http://schemas.microsoft.com/office/powerpoint/2010/main" val="241601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Text med bild Hibiskus">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851598" y="1842904"/>
            <a:ext cx="6992467" cy="39195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9" name="Platshållare för bild 8"/>
          <p:cNvSpPr>
            <a:spLocks noGrp="1"/>
          </p:cNvSpPr>
          <p:nvPr>
            <p:ph type="pic" sz="quarter" idx="13" hasCustomPrompt="1"/>
          </p:nvPr>
        </p:nvSpPr>
        <p:spPr>
          <a:xfrm>
            <a:off x="0" y="1"/>
            <a:ext cx="4400550" cy="6858000"/>
          </a:xfrm>
          <a:prstGeom prst="rect">
            <a:avLst/>
          </a:prstGeom>
        </p:spPr>
        <p:txBody>
          <a:bodyPr bIns="1440000" anchor="ctr" anchorCtr="0">
            <a:normAutofit/>
          </a:bodyPr>
          <a:lstStyle>
            <a:lvl1pPr marL="0" indent="0" algn="ctr">
              <a:buNone/>
              <a:defRPr sz="2400" b="0" i="1">
                <a:solidFill>
                  <a:schemeClr val="bg1"/>
                </a:solidFill>
                <a:latin typeface="Gotham Narrow Book" charset="0"/>
                <a:ea typeface="Gotham Narrow Book" charset="0"/>
                <a:cs typeface="Gotham Narrow Book" charset="0"/>
              </a:defRPr>
            </a:lvl1pPr>
          </a:lstStyle>
          <a:p>
            <a:r>
              <a:rPr lang="sv-SE" noProof="0" dirty="0"/>
              <a:t>Dra bild hit eller klicka på ikonen</a:t>
            </a:r>
          </a:p>
        </p:txBody>
      </p:sp>
      <p:sp>
        <p:nvSpPr>
          <p:cNvPr id="11" name="Rubrik 10">
            <a:extLst>
              <a:ext uri="{FF2B5EF4-FFF2-40B4-BE49-F238E27FC236}">
                <a16:creationId xmlns:a16="http://schemas.microsoft.com/office/drawing/2014/main" id="{DBCD4707-DFFC-B475-EF41-8BA0211DE7B5}"/>
              </a:ext>
            </a:extLst>
          </p:cNvPr>
          <p:cNvSpPr>
            <a:spLocks noGrp="1"/>
          </p:cNvSpPr>
          <p:nvPr>
            <p:ph type="title" hasCustomPrompt="1"/>
          </p:nvPr>
        </p:nvSpPr>
        <p:spPr>
          <a:xfrm>
            <a:off x="4851598" y="849774"/>
            <a:ext cx="6992466" cy="646331"/>
          </a:xfrm>
          <a:solidFill>
            <a:schemeClr val="accent2"/>
          </a:solidFill>
        </p:spPr>
        <p:txBody>
          <a:bodyPr/>
          <a:lstStyle>
            <a:lvl1pPr>
              <a:defRPr sz="4000" cap="none"/>
            </a:lvl1pPr>
          </a:lstStyle>
          <a:p>
            <a:r>
              <a:rPr lang="sv-SE" dirty="0"/>
              <a:t>Rubrik mot Hibiskus bakgrund</a:t>
            </a:r>
          </a:p>
        </p:txBody>
      </p:sp>
    </p:spTree>
    <p:extLst>
      <p:ext uri="{BB962C8B-B14F-4D97-AF65-F5344CB8AC3E}">
        <p14:creationId xmlns:p14="http://schemas.microsoft.com/office/powerpoint/2010/main" val="296271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ext med bild">
    <p:spTree>
      <p:nvGrpSpPr>
        <p:cNvPr id="1" name=""/>
        <p:cNvGrpSpPr/>
        <p:nvPr/>
      </p:nvGrpSpPr>
      <p:grpSpPr>
        <a:xfrm>
          <a:off x="0" y="0"/>
          <a:ext cx="0" cy="0"/>
          <a:chOff x="0" y="0"/>
          <a:chExt cx="0" cy="0"/>
        </a:xfrm>
      </p:grpSpPr>
      <p:sp>
        <p:nvSpPr>
          <p:cNvPr id="9" name="Platshållare för bild 8"/>
          <p:cNvSpPr>
            <a:spLocks noGrp="1"/>
          </p:cNvSpPr>
          <p:nvPr>
            <p:ph type="pic" sz="quarter" idx="13" hasCustomPrompt="1"/>
          </p:nvPr>
        </p:nvSpPr>
        <p:spPr>
          <a:xfrm>
            <a:off x="-1" y="0"/>
            <a:ext cx="4399200" cy="6858000"/>
          </a:xfrm>
          <a:prstGeom prst="rect">
            <a:avLst/>
          </a:prstGeom>
        </p:spPr>
        <p:txBody>
          <a:bodyPr bIns="1440000" anchor="ctr" anchorCtr="0">
            <a:normAutofit/>
          </a:bodyPr>
          <a:lstStyle>
            <a:lvl1pPr marL="0" indent="0" algn="ctr">
              <a:buNone/>
              <a:defRPr sz="2400" b="0" i="1">
                <a:latin typeface="Gotham Narrow Book" charset="0"/>
                <a:ea typeface="Gotham Narrow Book" charset="0"/>
                <a:cs typeface="Gotham Narrow Book" charset="0"/>
              </a:defRPr>
            </a:lvl1pPr>
          </a:lstStyle>
          <a:p>
            <a:r>
              <a:rPr lang="sv-SE" noProof="0" dirty="0"/>
              <a:t>Dra bild hit eller klicka på ikonen</a:t>
            </a:r>
          </a:p>
        </p:txBody>
      </p:sp>
      <p:sp>
        <p:nvSpPr>
          <p:cNvPr id="4" name="Platshållare för innehåll 2">
            <a:extLst>
              <a:ext uri="{FF2B5EF4-FFF2-40B4-BE49-F238E27FC236}">
                <a16:creationId xmlns:a16="http://schemas.microsoft.com/office/drawing/2014/main" id="{0B8F2B22-0D35-A45D-70AB-BAE97C2E1104}"/>
              </a:ext>
            </a:extLst>
          </p:cNvPr>
          <p:cNvSpPr>
            <a:spLocks noGrp="1"/>
          </p:cNvSpPr>
          <p:nvPr>
            <p:ph sz="half" idx="1"/>
          </p:nvPr>
        </p:nvSpPr>
        <p:spPr>
          <a:xfrm>
            <a:off x="4851598" y="1842904"/>
            <a:ext cx="6992467" cy="39195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2" name="Rubrik 10">
            <a:extLst>
              <a:ext uri="{FF2B5EF4-FFF2-40B4-BE49-F238E27FC236}">
                <a16:creationId xmlns:a16="http://schemas.microsoft.com/office/drawing/2014/main" id="{DD520F36-791B-D991-86ED-38FF25E4D142}"/>
              </a:ext>
            </a:extLst>
          </p:cNvPr>
          <p:cNvSpPr>
            <a:spLocks noGrp="1"/>
          </p:cNvSpPr>
          <p:nvPr>
            <p:ph type="title" hasCustomPrompt="1"/>
          </p:nvPr>
        </p:nvSpPr>
        <p:spPr>
          <a:xfrm>
            <a:off x="4851598" y="849774"/>
            <a:ext cx="6992466" cy="646331"/>
          </a:xfrm>
          <a:noFill/>
        </p:spPr>
        <p:txBody>
          <a:bodyPr/>
          <a:lstStyle>
            <a:lvl1pPr>
              <a:defRPr sz="4000" cap="none"/>
            </a:lvl1pPr>
          </a:lstStyle>
          <a:p>
            <a:r>
              <a:rPr lang="sv-SE" dirty="0"/>
              <a:t>Rubrik mot svart bakgrund</a:t>
            </a:r>
          </a:p>
        </p:txBody>
      </p:sp>
    </p:spTree>
    <p:extLst>
      <p:ext uri="{BB962C8B-B14F-4D97-AF65-F5344CB8AC3E}">
        <p14:creationId xmlns:p14="http://schemas.microsoft.com/office/powerpoint/2010/main" val="193079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pitelsida">
    <p:spTree>
      <p:nvGrpSpPr>
        <p:cNvPr id="1" name=""/>
        <p:cNvGrpSpPr/>
        <p:nvPr/>
      </p:nvGrpSpPr>
      <p:grpSpPr>
        <a:xfrm>
          <a:off x="0" y="0"/>
          <a:ext cx="0" cy="0"/>
          <a:chOff x="0" y="0"/>
          <a:chExt cx="0" cy="0"/>
        </a:xfrm>
      </p:grpSpPr>
      <p:sp>
        <p:nvSpPr>
          <p:cNvPr id="7" name="Platshållare för text 6"/>
          <p:cNvSpPr>
            <a:spLocks noGrp="1"/>
          </p:cNvSpPr>
          <p:nvPr>
            <p:ph type="body" sz="quarter" idx="13" hasCustomPrompt="1"/>
          </p:nvPr>
        </p:nvSpPr>
        <p:spPr>
          <a:xfrm>
            <a:off x="125458" y="-36874"/>
            <a:ext cx="5995987" cy="9001125"/>
          </a:xfrm>
          <a:prstGeom prst="rect">
            <a:avLst/>
          </a:prstGeom>
        </p:spPr>
        <p:txBody>
          <a:bodyPr>
            <a:noAutofit/>
          </a:bodyPr>
          <a:lstStyle>
            <a:lvl1pPr marL="0" indent="0">
              <a:buNone/>
              <a:defRPr sz="70000">
                <a:solidFill>
                  <a:schemeClr val="bg1">
                    <a:alpha val="10000"/>
                  </a:schemeClr>
                </a:solidFill>
                <a:latin typeface="Brandon Grotesque Black" charset="0"/>
                <a:ea typeface="Brandon Grotesque Black" charset="0"/>
                <a:cs typeface="Brandon Grotesque Black" charset="0"/>
              </a:defRPr>
            </a:lvl1pPr>
          </a:lstStyle>
          <a:p>
            <a:pPr lvl="0"/>
            <a:r>
              <a:rPr lang="sv-SE" noProof="0" dirty="0"/>
              <a:t>0</a:t>
            </a:r>
          </a:p>
        </p:txBody>
      </p:sp>
      <p:sp>
        <p:nvSpPr>
          <p:cNvPr id="2" name="Rubrik 1"/>
          <p:cNvSpPr>
            <a:spLocks noGrp="1"/>
          </p:cNvSpPr>
          <p:nvPr>
            <p:ph type="title" hasCustomPrompt="1"/>
          </p:nvPr>
        </p:nvSpPr>
        <p:spPr>
          <a:xfrm>
            <a:off x="980388" y="3188052"/>
            <a:ext cx="10444850" cy="923330"/>
          </a:xfrm>
          <a:prstGeom prst="rect">
            <a:avLst/>
          </a:prstGeom>
        </p:spPr>
        <p:txBody>
          <a:bodyPr wrap="square" lIns="0" anchor="b" anchorCtr="0">
            <a:spAutoFit/>
          </a:bodyPr>
          <a:lstStyle>
            <a:lvl1pPr>
              <a:defRPr sz="6000"/>
            </a:lvl1pPr>
          </a:lstStyle>
          <a:p>
            <a:r>
              <a:rPr lang="sv-SE" noProof="0" dirty="0"/>
              <a:t>Rubrik kapitelsida</a:t>
            </a:r>
          </a:p>
        </p:txBody>
      </p:sp>
      <p:sp>
        <p:nvSpPr>
          <p:cNvPr id="5" name="Platshållare för text 4">
            <a:extLst>
              <a:ext uri="{FF2B5EF4-FFF2-40B4-BE49-F238E27FC236}">
                <a16:creationId xmlns:a16="http://schemas.microsoft.com/office/drawing/2014/main" id="{E7528D5F-B17D-294E-779F-AD22EBB1A792}"/>
              </a:ext>
            </a:extLst>
          </p:cNvPr>
          <p:cNvSpPr>
            <a:spLocks noGrp="1"/>
          </p:cNvSpPr>
          <p:nvPr>
            <p:ph type="body" sz="quarter" idx="14" hasCustomPrompt="1"/>
          </p:nvPr>
        </p:nvSpPr>
        <p:spPr>
          <a:xfrm>
            <a:off x="981075" y="4344988"/>
            <a:ext cx="10444163" cy="556950"/>
          </a:xfrm>
          <a:solidFill>
            <a:srgbClr val="9B5770">
              <a:alpha val="80000"/>
            </a:srgbClr>
          </a:solidFill>
        </p:spPr>
        <p:txBody>
          <a:bodyPr tIns="72000" bIns="72000"/>
          <a:lstStyle>
            <a:lvl1pPr marL="0" indent="0">
              <a:buNone/>
              <a:defRPr sz="3000"/>
            </a:lvl1pPr>
          </a:lstStyle>
          <a:p>
            <a:pPr lvl="0"/>
            <a:r>
              <a:rPr lang="sv-SE" dirty="0"/>
              <a:t>Eventuell underrubrik kapitelsida</a:t>
            </a:r>
          </a:p>
        </p:txBody>
      </p:sp>
    </p:spTree>
    <p:extLst>
      <p:ext uri="{BB962C8B-B14F-4D97-AF65-F5344CB8AC3E}">
        <p14:creationId xmlns:p14="http://schemas.microsoft.com/office/powerpoint/2010/main" val="138557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 Citatsida">
    <p:spTree>
      <p:nvGrpSpPr>
        <p:cNvPr id="1" name=""/>
        <p:cNvGrpSpPr/>
        <p:nvPr/>
      </p:nvGrpSpPr>
      <p:grpSpPr>
        <a:xfrm>
          <a:off x="0" y="0"/>
          <a:ext cx="0" cy="0"/>
          <a:chOff x="0" y="0"/>
          <a:chExt cx="0" cy="0"/>
        </a:xfrm>
      </p:grpSpPr>
      <p:pic>
        <p:nvPicPr>
          <p:cNvPr id="6" name="Bildobjekt 5"/>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284480" y="-297916"/>
            <a:ext cx="6816776" cy="5830036"/>
          </a:xfrm>
          <a:prstGeom prst="rect">
            <a:avLst/>
          </a:prstGeom>
        </p:spPr>
      </p:pic>
      <p:sp>
        <p:nvSpPr>
          <p:cNvPr id="2" name="Rubrik 1"/>
          <p:cNvSpPr>
            <a:spLocks noGrp="1"/>
          </p:cNvSpPr>
          <p:nvPr>
            <p:ph type="title" hasCustomPrompt="1"/>
          </p:nvPr>
        </p:nvSpPr>
        <p:spPr>
          <a:xfrm>
            <a:off x="766762" y="2713960"/>
            <a:ext cx="10658476" cy="946413"/>
          </a:xfrm>
          <a:prstGeom prst="rect">
            <a:avLst/>
          </a:prstGeom>
        </p:spPr>
        <p:txBody>
          <a:bodyPr wrap="square" anchor="b" anchorCtr="0">
            <a:spAutoFit/>
          </a:bodyPr>
          <a:lstStyle>
            <a:lvl1pPr algn="ctr">
              <a:defRPr sz="6000" b="0" i="0" cap="none" baseline="0">
                <a:latin typeface="Gotham Narrow Bold" pitchFamily="2" charset="0"/>
                <a:ea typeface="Gotham Narrow Bold" pitchFamily="2" charset="0"/>
                <a:cs typeface="Gotham Narrow Bold" pitchFamily="2" charset="0"/>
              </a:defRPr>
            </a:lvl1pPr>
          </a:lstStyle>
          <a:p>
            <a:r>
              <a:rPr lang="sv-SE" noProof="0" dirty="0"/>
              <a:t>Skriv in citat här.</a:t>
            </a:r>
          </a:p>
        </p:txBody>
      </p:sp>
      <p:sp>
        <p:nvSpPr>
          <p:cNvPr id="8" name="Platshållare för text 7"/>
          <p:cNvSpPr>
            <a:spLocks noGrp="1"/>
          </p:cNvSpPr>
          <p:nvPr>
            <p:ph type="body" sz="quarter" idx="14" hasCustomPrompt="1"/>
          </p:nvPr>
        </p:nvSpPr>
        <p:spPr>
          <a:xfrm>
            <a:off x="766762" y="3886593"/>
            <a:ext cx="10658476" cy="424732"/>
          </a:xfrm>
          <a:prstGeom prst="rect">
            <a:avLst/>
          </a:prstGeom>
        </p:spPr>
        <p:txBody>
          <a:bodyPr>
            <a:spAutoFit/>
          </a:bodyPr>
          <a:lstStyle>
            <a:lvl1pPr marL="0" indent="0" algn="ctr">
              <a:buNone/>
              <a:defRPr/>
            </a:lvl1pPr>
            <a:lvl2pPr marL="0" indent="0" algn="ctr">
              <a:buNone/>
              <a:defRPr>
                <a:latin typeface="Gotham Narrow Light" pitchFamily="2" charset="0"/>
              </a:defRPr>
            </a:lvl2pPr>
          </a:lstStyle>
          <a:p>
            <a:pPr lvl="1"/>
            <a:r>
              <a:rPr lang="sv-SE" noProof="0"/>
              <a:t>Förnamn Efternamnsson</a:t>
            </a:r>
          </a:p>
        </p:txBody>
      </p:sp>
    </p:spTree>
    <p:extLst>
      <p:ext uri="{BB962C8B-B14F-4D97-AF65-F5344CB8AC3E}">
        <p14:creationId xmlns:p14="http://schemas.microsoft.com/office/powerpoint/2010/main" val="223078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Fråg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66762" y="2713960"/>
            <a:ext cx="10658476" cy="946413"/>
          </a:xfrm>
          <a:prstGeom prst="rect">
            <a:avLst/>
          </a:prstGeom>
        </p:spPr>
        <p:txBody>
          <a:bodyPr wrap="square" anchor="b" anchorCtr="0">
            <a:spAutoFit/>
          </a:bodyPr>
          <a:lstStyle>
            <a:lvl1pPr algn="ctr">
              <a:defRPr sz="6000" b="0" i="0" cap="none" baseline="0">
                <a:latin typeface="Gotham Narrow Bold" pitchFamily="2" charset="0"/>
                <a:ea typeface="Gotham Narrow Bold" pitchFamily="2" charset="0"/>
                <a:cs typeface="Gotham Narrow Bold" pitchFamily="2" charset="0"/>
              </a:defRPr>
            </a:lvl1pPr>
          </a:lstStyle>
          <a:p>
            <a:r>
              <a:rPr lang="sv-SE" noProof="0" dirty="0"/>
              <a:t>Skriv in din fråga här.</a:t>
            </a:r>
          </a:p>
        </p:txBody>
      </p:sp>
      <p:pic>
        <p:nvPicPr>
          <p:cNvPr id="9" name="Bildobjekt 8">
            <a:extLst>
              <a:ext uri="{FF2B5EF4-FFF2-40B4-BE49-F238E27FC236}">
                <a16:creationId xmlns:a16="http://schemas.microsoft.com/office/drawing/2014/main" id="{F627B569-B630-41FA-BCC4-42E67E606ECB}"/>
              </a:ext>
            </a:extLst>
          </p:cNvPr>
          <p:cNvPicPr>
            <a:picLocks noChangeAspect="1"/>
          </p:cNvPicPr>
          <p:nvPr userDrawn="1"/>
        </p:nvPicPr>
        <p:blipFill rotWithShape="1">
          <a:blip r:embed="rId2"/>
          <a:srcRect l="34567" t="20464" r="34053" b="41859"/>
          <a:stretch/>
        </p:blipFill>
        <p:spPr>
          <a:xfrm>
            <a:off x="-1" y="470028"/>
            <a:ext cx="4818185" cy="7350486"/>
          </a:xfrm>
          <a:prstGeom prst="rect">
            <a:avLst/>
          </a:prstGeom>
        </p:spPr>
      </p:pic>
    </p:spTree>
    <p:extLst>
      <p:ext uri="{BB962C8B-B14F-4D97-AF65-F5344CB8AC3E}">
        <p14:creationId xmlns:p14="http://schemas.microsoft.com/office/powerpoint/2010/main" val="45139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10F1C77F-C065-B32F-3369-AAE2E6E55134}"/>
              </a:ext>
            </a:extLst>
          </p:cNvPr>
          <p:cNvGrpSpPr/>
          <p:nvPr userDrawn="1"/>
        </p:nvGrpSpPr>
        <p:grpSpPr>
          <a:xfrm>
            <a:off x="10185722" y="5977989"/>
            <a:ext cx="1726264" cy="665879"/>
            <a:chOff x="10185722" y="5977989"/>
            <a:chExt cx="1726264" cy="665879"/>
          </a:xfrm>
        </p:grpSpPr>
        <p:sp>
          <p:nvSpPr>
            <p:cNvPr id="8" name="Rektangel 7">
              <a:extLst>
                <a:ext uri="{FF2B5EF4-FFF2-40B4-BE49-F238E27FC236}">
                  <a16:creationId xmlns:a16="http://schemas.microsoft.com/office/drawing/2014/main" id="{95369899-83F0-BCF5-766C-E5C9F03CEBE0}"/>
                </a:ext>
              </a:extLst>
            </p:cNvPr>
            <p:cNvSpPr/>
            <p:nvPr userDrawn="1"/>
          </p:nvSpPr>
          <p:spPr>
            <a:xfrm>
              <a:off x="10185722" y="5977989"/>
              <a:ext cx="1726264" cy="665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1FD9AB57-6F45-7B6B-54DD-AD22CB431A28}"/>
                </a:ext>
              </a:extLst>
            </p:cNvPr>
            <p:cNvPicPr>
              <a:picLocks noChangeAspect="1"/>
            </p:cNvPicPr>
            <p:nvPr userDrawn="1"/>
          </p:nvPicPr>
          <p:blipFill>
            <a:blip r:embed="rId14"/>
            <a:stretch>
              <a:fillRect/>
            </a:stretch>
          </p:blipFill>
          <p:spPr>
            <a:xfrm>
              <a:off x="10337975" y="6001139"/>
              <a:ext cx="1509532" cy="608006"/>
            </a:xfrm>
            <a:prstGeom prst="rect">
              <a:avLst/>
            </a:prstGeom>
          </p:spPr>
        </p:pic>
      </p:grpSp>
      <p:sp>
        <p:nvSpPr>
          <p:cNvPr id="2" name="Platshållare för rubrik 1"/>
          <p:cNvSpPr>
            <a:spLocks noGrp="1"/>
          </p:cNvSpPr>
          <p:nvPr>
            <p:ph type="title"/>
          </p:nvPr>
        </p:nvSpPr>
        <p:spPr>
          <a:xfrm>
            <a:off x="817652" y="790170"/>
            <a:ext cx="10515600" cy="1311128"/>
          </a:xfrm>
          <a:prstGeom prst="rect">
            <a:avLst/>
          </a:prstGeom>
        </p:spPr>
        <p:txBody>
          <a:bodyPr vert="horz" lIns="91440" tIns="45720" rIns="91440" bIns="45720" rtlCol="0" anchor="ctr">
            <a:spAutoFit/>
          </a:bodyPr>
          <a:lstStyle/>
          <a:p>
            <a:r>
              <a:rPr lang="sv-SE" noProof="0" dirty="0"/>
              <a:t>Klicka här för att ändra formatet för bakgrundsrubriken</a:t>
            </a:r>
          </a:p>
        </p:txBody>
      </p:sp>
      <p:sp>
        <p:nvSpPr>
          <p:cNvPr id="3" name="Platshållare för text 2"/>
          <p:cNvSpPr>
            <a:spLocks noGrp="1"/>
          </p:cNvSpPr>
          <p:nvPr>
            <p:ph type="body" idx="1"/>
          </p:nvPr>
        </p:nvSpPr>
        <p:spPr>
          <a:xfrm>
            <a:off x="838200" y="2708274"/>
            <a:ext cx="10515600" cy="3241675"/>
          </a:xfrm>
          <a:prstGeom prst="rect">
            <a:avLst/>
          </a:prstGeom>
        </p:spPr>
        <p:txBody>
          <a:bodyPr vert="horz" lIns="91440" tIns="45720" rIns="91440" bIns="45720" rtlCol="0">
            <a:noAutofit/>
          </a:bodyPr>
          <a:lstStyle/>
          <a:p>
            <a:pPr lvl="0"/>
            <a:r>
              <a:rPr lang="sv-SE" noProof="0" dirty="0"/>
              <a:t>Klicka här för att ändra format på bakgrundstexten</a:t>
            </a:r>
          </a:p>
          <a:p>
            <a:pPr lvl="1"/>
            <a:r>
              <a:rPr lang="sv-SE" noProof="0" dirty="0"/>
              <a:t>Nivå två</a:t>
            </a:r>
          </a:p>
          <a:p>
            <a:pPr lvl="2"/>
            <a:r>
              <a:rPr lang="sv-SE" noProof="0" dirty="0"/>
              <a:t>Nivå tre</a:t>
            </a:r>
          </a:p>
          <a:p>
            <a:pPr lvl="3"/>
            <a:r>
              <a:rPr lang="sv-SE" noProof="0" dirty="0"/>
              <a:t>Nivå fyra</a:t>
            </a:r>
          </a:p>
          <a:p>
            <a:pPr lvl="4"/>
            <a:r>
              <a:rPr lang="sv-SE" noProof="0" dirty="0"/>
              <a:t>Nivå fem</a:t>
            </a:r>
          </a:p>
        </p:txBody>
      </p:sp>
      <p:pic>
        <p:nvPicPr>
          <p:cNvPr id="11" name="Bildobjekt 10">
            <a:extLst>
              <a:ext uri="{FF2B5EF4-FFF2-40B4-BE49-F238E27FC236}">
                <a16:creationId xmlns:a16="http://schemas.microsoft.com/office/drawing/2014/main" id="{B6572EB0-7859-5162-B0A5-602E2F78DD3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18541" y="5946353"/>
            <a:ext cx="1920242" cy="908051"/>
          </a:xfrm>
          <a:prstGeom prst="rect">
            <a:avLst/>
          </a:prstGeom>
        </p:spPr>
      </p:pic>
    </p:spTree>
    <p:extLst>
      <p:ext uri="{BB962C8B-B14F-4D97-AF65-F5344CB8AC3E}">
        <p14:creationId xmlns:p14="http://schemas.microsoft.com/office/powerpoint/2010/main" val="249433294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03" r:id="rId6"/>
    <p:sldLayoutId id="2147483697" r:id="rId7"/>
    <p:sldLayoutId id="2147483698" r:id="rId8"/>
    <p:sldLayoutId id="2147483706" r:id="rId9"/>
    <p:sldLayoutId id="2147483699" r:id="rId10"/>
    <p:sldLayoutId id="2147483700" r:id="rId11"/>
    <p:sldLayoutId id="214748372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cap="all" baseline="0">
          <a:solidFill>
            <a:schemeClr val="bg1"/>
          </a:solidFill>
          <a:latin typeface="+mj-lt"/>
          <a:ea typeface="Brandon Grotesque Black" pitchFamily="2" charset="0"/>
          <a:cs typeface="Brandon Grotesque Black" pitchFamily="2"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bg1"/>
          </a:solidFill>
          <a:latin typeface="Gotham Narrow Book" pitchFamily="50" charset="0"/>
          <a:ea typeface="Gotham Narrow Book" pitchFamily="50" charset="0"/>
          <a:cs typeface="Gotham Narrow Book" pitchFamily="50" charset="0"/>
        </a:defRPr>
      </a:lvl1pPr>
      <a:lvl2pPr marL="685800" indent="-228600" algn="l" defTabSz="914400" rtl="0" eaLnBrk="1" latinLnBrk="0" hangingPunct="1">
        <a:lnSpc>
          <a:spcPct val="90000"/>
        </a:lnSpc>
        <a:spcBef>
          <a:spcPts val="1000"/>
        </a:spcBef>
        <a:buFont typeface="Arial"/>
        <a:buChar char="•"/>
        <a:defRPr sz="2400" b="0" i="0" kern="1200">
          <a:solidFill>
            <a:schemeClr val="bg1"/>
          </a:solidFill>
          <a:latin typeface="Gotham Narrow Book" pitchFamily="50" charset="0"/>
          <a:ea typeface="Gotham Narrow Book" pitchFamily="50" charset="0"/>
          <a:cs typeface="Gotham Narrow Book" pitchFamily="50" charset="0"/>
        </a:defRPr>
      </a:lvl2pPr>
      <a:lvl3pPr marL="1143000" indent="-228600" algn="l" defTabSz="914400" rtl="0" eaLnBrk="1" latinLnBrk="0" hangingPunct="1">
        <a:lnSpc>
          <a:spcPct val="90000"/>
        </a:lnSpc>
        <a:spcBef>
          <a:spcPts val="1000"/>
        </a:spcBef>
        <a:buFont typeface="Arial"/>
        <a:buChar char="•"/>
        <a:defRPr sz="2000" b="0" i="0" kern="1200">
          <a:solidFill>
            <a:schemeClr val="bg1"/>
          </a:solidFill>
          <a:latin typeface="Gotham Narrow Book" pitchFamily="50" charset="0"/>
          <a:ea typeface="Gotham Narrow Book" pitchFamily="50" charset="0"/>
          <a:cs typeface="Gotham Narrow Book" pitchFamily="50" charset="0"/>
        </a:defRPr>
      </a:lvl3pPr>
      <a:lvl4pPr marL="1600200" indent="-228600" algn="l" defTabSz="914400" rtl="0" eaLnBrk="1" latinLnBrk="0" hangingPunct="1">
        <a:lnSpc>
          <a:spcPct val="90000"/>
        </a:lnSpc>
        <a:spcBef>
          <a:spcPts val="1000"/>
        </a:spcBef>
        <a:buFont typeface="Arial"/>
        <a:buChar char="•"/>
        <a:defRPr sz="1800" b="0" i="0" kern="1200">
          <a:solidFill>
            <a:schemeClr val="bg1"/>
          </a:solidFill>
          <a:latin typeface="Gotham Narrow Book" pitchFamily="50" charset="0"/>
          <a:ea typeface="Gotham Narrow Book" pitchFamily="50" charset="0"/>
          <a:cs typeface="Gotham Narrow Book" pitchFamily="50" charset="0"/>
        </a:defRPr>
      </a:lvl4pPr>
      <a:lvl5pPr marL="2057400" indent="-228600" algn="l" defTabSz="914400" rtl="0" eaLnBrk="1" latinLnBrk="0" hangingPunct="1">
        <a:lnSpc>
          <a:spcPct val="90000"/>
        </a:lnSpc>
        <a:spcBef>
          <a:spcPts val="1000"/>
        </a:spcBef>
        <a:buFont typeface="Arial"/>
        <a:buChar char="•"/>
        <a:defRPr sz="1800" b="0" i="0" kern="1200">
          <a:solidFill>
            <a:schemeClr val="bg1"/>
          </a:solidFill>
          <a:latin typeface="Gotham Narrow Book" pitchFamily="50" charset="0"/>
          <a:ea typeface="Gotham Narrow Book" pitchFamily="50" charset="0"/>
          <a:cs typeface="Gotham Narrow Book" pitchFamily="5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F26B43"/>
          </p15:clr>
        </p15:guide>
        <p15:guide id="15" pos="3840">
          <p15:clr>
            <a:srgbClr val="F26B43"/>
          </p15:clr>
        </p15:guide>
        <p15:guide id="16" orient="horz" pos="913">
          <p15:clr>
            <a:srgbClr val="F26B43"/>
          </p15:clr>
        </p15:guide>
        <p15:guide id="17" orient="horz" pos="3407">
          <p15:clr>
            <a:srgbClr val="F26B43"/>
          </p15:clr>
        </p15:guide>
        <p15:guide id="18" pos="597">
          <p15:clr>
            <a:srgbClr val="F26B43"/>
          </p15:clr>
        </p15:guide>
        <p15:guide id="19" orient="horz" pos="3748">
          <p15:clr>
            <a:srgbClr val="F26B43"/>
          </p15:clr>
        </p15:guide>
        <p15:guide id="20" orient="horz" pos="1706">
          <p15:clr>
            <a:srgbClr val="F26B43"/>
          </p15:clr>
        </p15:guide>
        <p15:guide id="21" orient="horz" pos="482">
          <p15:clr>
            <a:srgbClr val="F26B43"/>
          </p15:clr>
        </p15:guide>
        <p15:guide id="22" pos="2706">
          <p15:clr>
            <a:srgbClr val="F26B43"/>
          </p15:clr>
        </p15:guide>
        <p15:guide id="23" pos="2275">
          <p15:clr>
            <a:srgbClr val="F26B43"/>
          </p15:clr>
        </p15:guide>
        <p15:guide id="24" pos="4294">
          <p15:clr>
            <a:srgbClr val="F26B43"/>
          </p15:clr>
        </p15:guide>
        <p15:guide id="25" pos="7197">
          <p15:clr>
            <a:srgbClr val="F26B43"/>
          </p15:clr>
        </p15:guide>
        <p15:guide id="26" pos="540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10F1C77F-C065-B32F-3369-AAE2E6E55134}"/>
              </a:ext>
            </a:extLst>
          </p:cNvPr>
          <p:cNvGrpSpPr/>
          <p:nvPr userDrawn="1"/>
        </p:nvGrpSpPr>
        <p:grpSpPr>
          <a:xfrm>
            <a:off x="10185722" y="5977989"/>
            <a:ext cx="1726264" cy="665879"/>
            <a:chOff x="10185722" y="5977989"/>
            <a:chExt cx="1726264" cy="665879"/>
          </a:xfrm>
        </p:grpSpPr>
        <p:sp>
          <p:nvSpPr>
            <p:cNvPr id="8" name="Rektangel 7">
              <a:extLst>
                <a:ext uri="{FF2B5EF4-FFF2-40B4-BE49-F238E27FC236}">
                  <a16:creationId xmlns:a16="http://schemas.microsoft.com/office/drawing/2014/main" id="{95369899-83F0-BCF5-766C-E5C9F03CEBE0}"/>
                </a:ext>
              </a:extLst>
            </p:cNvPr>
            <p:cNvSpPr/>
            <p:nvPr userDrawn="1"/>
          </p:nvSpPr>
          <p:spPr>
            <a:xfrm>
              <a:off x="10185722" y="5977989"/>
              <a:ext cx="1726264" cy="665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1FD9AB57-6F45-7B6B-54DD-AD22CB431A28}"/>
                </a:ext>
              </a:extLst>
            </p:cNvPr>
            <p:cNvPicPr>
              <a:picLocks noChangeAspect="1"/>
            </p:cNvPicPr>
            <p:nvPr userDrawn="1"/>
          </p:nvPicPr>
          <p:blipFill>
            <a:blip r:embed="rId14"/>
            <a:stretch>
              <a:fillRect/>
            </a:stretch>
          </p:blipFill>
          <p:spPr>
            <a:xfrm>
              <a:off x="10337975" y="6001139"/>
              <a:ext cx="1509532" cy="608006"/>
            </a:xfrm>
            <a:prstGeom prst="rect">
              <a:avLst/>
            </a:prstGeom>
          </p:spPr>
        </p:pic>
      </p:grpSp>
      <p:sp>
        <p:nvSpPr>
          <p:cNvPr id="2" name="Platshållare för rubrik 1"/>
          <p:cNvSpPr>
            <a:spLocks noGrp="1"/>
          </p:cNvSpPr>
          <p:nvPr>
            <p:ph type="title"/>
          </p:nvPr>
        </p:nvSpPr>
        <p:spPr>
          <a:xfrm>
            <a:off x="817652" y="790170"/>
            <a:ext cx="10515600" cy="1311128"/>
          </a:xfrm>
          <a:prstGeom prst="rect">
            <a:avLst/>
          </a:prstGeom>
        </p:spPr>
        <p:txBody>
          <a:bodyPr vert="horz" lIns="91440" tIns="45720" rIns="91440" bIns="45720" rtlCol="0" anchor="ctr">
            <a:spAutoFit/>
          </a:bodyPr>
          <a:lstStyle/>
          <a:p>
            <a:r>
              <a:rPr lang="sv-SE" noProof="0"/>
              <a:t>Klicka här för att ändra formatet för bakgrundsrubriken</a:t>
            </a:r>
          </a:p>
        </p:txBody>
      </p:sp>
      <p:sp>
        <p:nvSpPr>
          <p:cNvPr id="3" name="Platshållare för text 2"/>
          <p:cNvSpPr>
            <a:spLocks noGrp="1"/>
          </p:cNvSpPr>
          <p:nvPr>
            <p:ph type="body" idx="1"/>
          </p:nvPr>
        </p:nvSpPr>
        <p:spPr>
          <a:xfrm>
            <a:off x="838200" y="2708274"/>
            <a:ext cx="10515600" cy="3241675"/>
          </a:xfrm>
          <a:prstGeom prst="rect">
            <a:avLst/>
          </a:prstGeom>
        </p:spPr>
        <p:txBody>
          <a:bodyPr vert="horz" lIns="91440" tIns="45720" rIns="91440" bIns="45720" rtlCol="0">
            <a:no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pic>
        <p:nvPicPr>
          <p:cNvPr id="11" name="Bildobjekt 10">
            <a:extLst>
              <a:ext uri="{FF2B5EF4-FFF2-40B4-BE49-F238E27FC236}">
                <a16:creationId xmlns:a16="http://schemas.microsoft.com/office/drawing/2014/main" id="{B6572EB0-7859-5162-B0A5-602E2F78DD3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8541" y="5946353"/>
            <a:ext cx="1920242" cy="908051"/>
          </a:xfrm>
          <a:prstGeom prst="rect">
            <a:avLst/>
          </a:prstGeom>
        </p:spPr>
      </p:pic>
    </p:spTree>
    <p:extLst>
      <p:ext uri="{BB962C8B-B14F-4D97-AF65-F5344CB8AC3E}">
        <p14:creationId xmlns:p14="http://schemas.microsoft.com/office/powerpoint/2010/main" val="268985940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cap="all" baseline="0">
          <a:solidFill>
            <a:schemeClr val="bg1"/>
          </a:solidFill>
          <a:latin typeface="+mj-lt"/>
          <a:ea typeface="Brandon Grotesque Black" pitchFamily="2" charset="0"/>
          <a:cs typeface="Brandon Grotesque Black" pitchFamily="2"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bg1"/>
          </a:solidFill>
          <a:latin typeface="Gotham Narrow Book" pitchFamily="50" charset="0"/>
          <a:ea typeface="Gotham Narrow Book" pitchFamily="50" charset="0"/>
          <a:cs typeface="Gotham Narrow Book" pitchFamily="50" charset="0"/>
        </a:defRPr>
      </a:lvl1pPr>
      <a:lvl2pPr marL="685800" indent="-228600" algn="l" defTabSz="914400" rtl="0" eaLnBrk="1" latinLnBrk="0" hangingPunct="1">
        <a:lnSpc>
          <a:spcPct val="90000"/>
        </a:lnSpc>
        <a:spcBef>
          <a:spcPts val="1000"/>
        </a:spcBef>
        <a:buFont typeface="Arial"/>
        <a:buChar char="•"/>
        <a:defRPr sz="2400" b="0" i="0" kern="1200">
          <a:solidFill>
            <a:schemeClr val="bg1"/>
          </a:solidFill>
          <a:latin typeface="Gotham Narrow Book" pitchFamily="50" charset="0"/>
          <a:ea typeface="Gotham Narrow Book" pitchFamily="50" charset="0"/>
          <a:cs typeface="Gotham Narrow Book" pitchFamily="50" charset="0"/>
        </a:defRPr>
      </a:lvl2pPr>
      <a:lvl3pPr marL="1143000" indent="-228600" algn="l" defTabSz="914400" rtl="0" eaLnBrk="1" latinLnBrk="0" hangingPunct="1">
        <a:lnSpc>
          <a:spcPct val="90000"/>
        </a:lnSpc>
        <a:spcBef>
          <a:spcPts val="1000"/>
        </a:spcBef>
        <a:buFont typeface="Arial"/>
        <a:buChar char="•"/>
        <a:defRPr sz="2000" b="0" i="0" kern="1200">
          <a:solidFill>
            <a:schemeClr val="bg1"/>
          </a:solidFill>
          <a:latin typeface="Gotham Narrow Book" pitchFamily="50" charset="0"/>
          <a:ea typeface="Gotham Narrow Book" pitchFamily="50" charset="0"/>
          <a:cs typeface="Gotham Narrow Book" pitchFamily="50" charset="0"/>
        </a:defRPr>
      </a:lvl3pPr>
      <a:lvl4pPr marL="1600200" indent="-228600" algn="l" defTabSz="914400" rtl="0" eaLnBrk="1" latinLnBrk="0" hangingPunct="1">
        <a:lnSpc>
          <a:spcPct val="90000"/>
        </a:lnSpc>
        <a:spcBef>
          <a:spcPts val="1000"/>
        </a:spcBef>
        <a:buFont typeface="Arial"/>
        <a:buChar char="•"/>
        <a:defRPr sz="1800" b="0" i="0" kern="1200">
          <a:solidFill>
            <a:schemeClr val="bg1"/>
          </a:solidFill>
          <a:latin typeface="Gotham Narrow Book" pitchFamily="50" charset="0"/>
          <a:ea typeface="Gotham Narrow Book" pitchFamily="50" charset="0"/>
          <a:cs typeface="Gotham Narrow Book" pitchFamily="50" charset="0"/>
        </a:defRPr>
      </a:lvl4pPr>
      <a:lvl5pPr marL="2057400" indent="-228600" algn="l" defTabSz="914400" rtl="0" eaLnBrk="1" latinLnBrk="0" hangingPunct="1">
        <a:lnSpc>
          <a:spcPct val="90000"/>
        </a:lnSpc>
        <a:spcBef>
          <a:spcPts val="1000"/>
        </a:spcBef>
        <a:buFont typeface="Arial"/>
        <a:buChar char="•"/>
        <a:defRPr sz="1800" b="0" i="0" kern="1200">
          <a:solidFill>
            <a:schemeClr val="bg1"/>
          </a:solidFill>
          <a:latin typeface="Gotham Narrow Book" pitchFamily="50" charset="0"/>
          <a:ea typeface="Gotham Narrow Book" pitchFamily="50" charset="0"/>
          <a:cs typeface="Gotham Narrow Book" pitchFamily="5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F26B43"/>
          </p15:clr>
        </p15:guide>
        <p15:guide id="15" pos="3840">
          <p15:clr>
            <a:srgbClr val="F26B43"/>
          </p15:clr>
        </p15:guide>
        <p15:guide id="16" orient="horz" pos="913">
          <p15:clr>
            <a:srgbClr val="F26B43"/>
          </p15:clr>
        </p15:guide>
        <p15:guide id="17" orient="horz" pos="3407">
          <p15:clr>
            <a:srgbClr val="F26B43"/>
          </p15:clr>
        </p15:guide>
        <p15:guide id="18" pos="597">
          <p15:clr>
            <a:srgbClr val="F26B43"/>
          </p15:clr>
        </p15:guide>
        <p15:guide id="19" orient="horz" pos="3748">
          <p15:clr>
            <a:srgbClr val="F26B43"/>
          </p15:clr>
        </p15:guide>
        <p15:guide id="20" orient="horz" pos="1706">
          <p15:clr>
            <a:srgbClr val="F26B43"/>
          </p15:clr>
        </p15:guide>
        <p15:guide id="21" orient="horz" pos="482">
          <p15:clr>
            <a:srgbClr val="F26B43"/>
          </p15:clr>
        </p15:guide>
        <p15:guide id="22" pos="2706">
          <p15:clr>
            <a:srgbClr val="F26B43"/>
          </p15:clr>
        </p15:guide>
        <p15:guide id="23" pos="2275">
          <p15:clr>
            <a:srgbClr val="F26B43"/>
          </p15:clr>
        </p15:guide>
        <p15:guide id="24" pos="4294">
          <p15:clr>
            <a:srgbClr val="F26B43"/>
          </p15:clr>
        </p15:guide>
        <p15:guide id="25" pos="7197">
          <p15:clr>
            <a:srgbClr val="F26B43"/>
          </p15:clr>
        </p15:guide>
        <p15:guide id="26" pos="540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44542-D0B6-EB97-E055-5B77CC7DA5EE}"/>
            </a:ext>
          </a:extLst>
        </p:cNvPr>
        <p:cNvGrpSpPr/>
        <p:nvPr/>
      </p:nvGrpSpPr>
      <p:grpSpPr>
        <a:xfrm>
          <a:off x="0" y="0"/>
          <a:ext cx="0" cy="0"/>
          <a:chOff x="0" y="0"/>
          <a:chExt cx="0" cy="0"/>
        </a:xfrm>
      </p:grpSpPr>
      <p:pic>
        <p:nvPicPr>
          <p:cNvPr id="3" name="Bildobjekt 2" descr="En bild som visar klädsel, person, Människoansikte, inomhus&#10;&#10;Automatiskt genererad beskrivning">
            <a:extLst>
              <a:ext uri="{FF2B5EF4-FFF2-40B4-BE49-F238E27FC236}">
                <a16:creationId xmlns:a16="http://schemas.microsoft.com/office/drawing/2014/main" id="{18C3AAD7-C350-F20D-1AFA-81799A8A5F5E}"/>
              </a:ext>
            </a:extLst>
          </p:cNvPr>
          <p:cNvPicPr>
            <a:picLocks noChangeAspect="1"/>
          </p:cNvPicPr>
          <p:nvPr/>
        </p:nvPicPr>
        <p:blipFill>
          <a:blip r:embed="rId3"/>
          <a:stretch>
            <a:fillRect/>
          </a:stretch>
        </p:blipFill>
        <p:spPr>
          <a:xfrm>
            <a:off x="0" y="0"/>
            <a:ext cx="12192000" cy="6858000"/>
          </a:xfrm>
          <a:prstGeom prst="rect">
            <a:avLst/>
          </a:prstGeom>
        </p:spPr>
      </p:pic>
      <p:sp>
        <p:nvSpPr>
          <p:cNvPr id="5" name="Rubrik 4">
            <a:extLst>
              <a:ext uri="{FF2B5EF4-FFF2-40B4-BE49-F238E27FC236}">
                <a16:creationId xmlns:a16="http://schemas.microsoft.com/office/drawing/2014/main" id="{285A1EBB-9D8B-A616-84D4-AADD945104EF}"/>
              </a:ext>
            </a:extLst>
          </p:cNvPr>
          <p:cNvSpPr>
            <a:spLocks noGrp="1"/>
          </p:cNvSpPr>
          <p:nvPr>
            <p:ph type="ctrTitle"/>
          </p:nvPr>
        </p:nvSpPr>
        <p:spPr>
          <a:xfrm>
            <a:off x="0" y="2673936"/>
            <a:ext cx="12192000" cy="1734678"/>
          </a:xfrm>
          <a:solidFill>
            <a:schemeClr val="bg2">
              <a:lumMod val="25000"/>
              <a:alpha val="50196"/>
            </a:schemeClr>
          </a:solidFill>
        </p:spPr>
        <p:txBody>
          <a:bodyPr tIns="144000"/>
          <a:lstStyle/>
          <a:p>
            <a:pPr>
              <a:spcBef>
                <a:spcPts val="600"/>
              </a:spcBef>
            </a:pPr>
            <a:r>
              <a:rPr lang="sv-SE" dirty="0"/>
              <a:t>Att upptäcka och agera vid misstanke om människohandel</a:t>
            </a:r>
          </a:p>
        </p:txBody>
      </p:sp>
      <p:sp>
        <p:nvSpPr>
          <p:cNvPr id="4" name="Underrubrik 3">
            <a:extLst>
              <a:ext uri="{FF2B5EF4-FFF2-40B4-BE49-F238E27FC236}">
                <a16:creationId xmlns:a16="http://schemas.microsoft.com/office/drawing/2014/main" id="{701F9D2A-4D56-AFE3-1776-1BFE0BAB3E28}"/>
              </a:ext>
            </a:extLst>
          </p:cNvPr>
          <p:cNvSpPr>
            <a:spLocks noGrp="1"/>
          </p:cNvSpPr>
          <p:nvPr>
            <p:ph type="subTitle" idx="1"/>
          </p:nvPr>
        </p:nvSpPr>
        <p:spPr>
          <a:xfrm>
            <a:off x="414338" y="4591428"/>
            <a:ext cx="11015661" cy="561222"/>
          </a:xfrm>
          <a:solidFill>
            <a:schemeClr val="tx1">
              <a:lumMod val="85000"/>
              <a:lumOff val="15000"/>
              <a:alpha val="50000"/>
            </a:schemeClr>
          </a:solidFill>
        </p:spPr>
        <p:txBody>
          <a:bodyPr anchor="ctr" anchorCtr="0"/>
          <a:lstStyle/>
          <a:p>
            <a:pPr>
              <a:spcAft>
                <a:spcPts val="600"/>
              </a:spcAft>
            </a:pPr>
            <a:r>
              <a:rPr lang="sv-SE" sz="3000" dirty="0"/>
              <a:t>Diskussionsfrågor till utbildningsfilm för personal på flygplatser</a:t>
            </a:r>
          </a:p>
        </p:txBody>
      </p:sp>
      <p:pic>
        <p:nvPicPr>
          <p:cNvPr id="9" name="Bildobjekt 8">
            <a:extLst>
              <a:ext uri="{FF2B5EF4-FFF2-40B4-BE49-F238E27FC236}">
                <a16:creationId xmlns:a16="http://schemas.microsoft.com/office/drawing/2014/main" id="{EF5F6A91-7758-C4F8-2FAD-024B208E4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541" y="5946353"/>
            <a:ext cx="1920242" cy="908051"/>
          </a:xfrm>
          <a:prstGeom prst="rect">
            <a:avLst/>
          </a:prstGeom>
        </p:spPr>
      </p:pic>
      <p:grpSp>
        <p:nvGrpSpPr>
          <p:cNvPr id="10" name="Grupp 9">
            <a:extLst>
              <a:ext uri="{FF2B5EF4-FFF2-40B4-BE49-F238E27FC236}">
                <a16:creationId xmlns:a16="http://schemas.microsoft.com/office/drawing/2014/main" id="{52883290-175B-3154-0131-37C9AC44A27D}"/>
              </a:ext>
            </a:extLst>
          </p:cNvPr>
          <p:cNvGrpSpPr/>
          <p:nvPr/>
        </p:nvGrpSpPr>
        <p:grpSpPr>
          <a:xfrm>
            <a:off x="10185722" y="5977989"/>
            <a:ext cx="1726264" cy="665879"/>
            <a:chOff x="10185722" y="5977989"/>
            <a:chExt cx="1726264" cy="665879"/>
          </a:xfrm>
        </p:grpSpPr>
        <p:sp>
          <p:nvSpPr>
            <p:cNvPr id="11" name="Rektangel 10">
              <a:extLst>
                <a:ext uri="{FF2B5EF4-FFF2-40B4-BE49-F238E27FC236}">
                  <a16:creationId xmlns:a16="http://schemas.microsoft.com/office/drawing/2014/main" id="{2DC49994-82CB-7E70-C6DF-F47ABD661349}"/>
                </a:ext>
              </a:extLst>
            </p:cNvPr>
            <p:cNvSpPr/>
            <p:nvPr userDrawn="1"/>
          </p:nvSpPr>
          <p:spPr>
            <a:xfrm>
              <a:off x="10185722" y="5977989"/>
              <a:ext cx="1726264" cy="665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2" name="Bildobjekt 11">
              <a:extLst>
                <a:ext uri="{FF2B5EF4-FFF2-40B4-BE49-F238E27FC236}">
                  <a16:creationId xmlns:a16="http://schemas.microsoft.com/office/drawing/2014/main" id="{215739DC-A992-5F93-894F-3AB663CD291B}"/>
                </a:ext>
              </a:extLst>
            </p:cNvPr>
            <p:cNvPicPr>
              <a:picLocks noChangeAspect="1"/>
            </p:cNvPicPr>
            <p:nvPr userDrawn="1"/>
          </p:nvPicPr>
          <p:blipFill>
            <a:blip r:embed="rId5"/>
            <a:stretch>
              <a:fillRect/>
            </a:stretch>
          </p:blipFill>
          <p:spPr>
            <a:xfrm>
              <a:off x="10337975" y="6001139"/>
              <a:ext cx="1509532" cy="608006"/>
            </a:xfrm>
            <a:prstGeom prst="rect">
              <a:avLst/>
            </a:prstGeom>
          </p:spPr>
        </p:pic>
      </p:grpSp>
    </p:spTree>
    <p:extLst>
      <p:ext uri="{BB962C8B-B14F-4D97-AF65-F5344CB8AC3E}">
        <p14:creationId xmlns:p14="http://schemas.microsoft.com/office/powerpoint/2010/main" val="215554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6F4C0B2D-8907-835F-33B9-D62636DB5A74}"/>
              </a:ext>
            </a:extLst>
          </p:cNvPr>
          <p:cNvSpPr>
            <a:spLocks noGrp="1"/>
          </p:cNvSpPr>
          <p:nvPr>
            <p:ph type="title"/>
          </p:nvPr>
        </p:nvSpPr>
        <p:spPr>
          <a:xfrm>
            <a:off x="766762" y="1906047"/>
            <a:ext cx="10658476" cy="1754326"/>
          </a:xfrm>
        </p:spPr>
        <p:txBody>
          <a:bodyPr/>
          <a:lstStyle/>
          <a:p>
            <a:r>
              <a:rPr lang="sv-SE" dirty="0"/>
              <a:t>Fråga – kan jag hjälpa dig med något?</a:t>
            </a:r>
          </a:p>
        </p:txBody>
      </p:sp>
    </p:spTree>
    <p:extLst>
      <p:ext uri="{BB962C8B-B14F-4D97-AF65-F5344CB8AC3E}">
        <p14:creationId xmlns:p14="http://schemas.microsoft.com/office/powerpoint/2010/main" val="322160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066A3F-FA76-2CA1-17B8-EEB3F8FF9E70}"/>
              </a:ext>
            </a:extLst>
          </p:cNvPr>
          <p:cNvSpPr>
            <a:spLocks noGrp="1"/>
          </p:cNvSpPr>
          <p:nvPr>
            <p:ph type="title"/>
          </p:nvPr>
        </p:nvSpPr>
        <p:spPr>
          <a:xfrm>
            <a:off x="838800" y="759188"/>
            <a:ext cx="3561750" cy="791155"/>
          </a:xfrm>
          <a:solidFill>
            <a:schemeClr val="accent1"/>
          </a:solidFill>
        </p:spPr>
        <p:txBody>
          <a:bodyPr lIns="180000" tIns="108000" bIns="72000"/>
          <a:lstStyle/>
          <a:p>
            <a:r>
              <a:rPr lang="sv-SE" sz="4400" dirty="0">
                <a:solidFill>
                  <a:schemeClr val="tx2"/>
                </a:solidFill>
              </a:rPr>
              <a:t>Fråga enskilt</a:t>
            </a:r>
          </a:p>
        </p:txBody>
      </p:sp>
      <p:sp>
        <p:nvSpPr>
          <p:cNvPr id="6" name="Platshållare för innehåll 5">
            <a:extLst>
              <a:ext uri="{FF2B5EF4-FFF2-40B4-BE49-F238E27FC236}">
                <a16:creationId xmlns:a16="http://schemas.microsoft.com/office/drawing/2014/main" id="{4DD49E41-4921-140B-577A-93FD6B16F11B}"/>
              </a:ext>
            </a:extLst>
          </p:cNvPr>
          <p:cNvSpPr>
            <a:spLocks noGrp="1"/>
          </p:cNvSpPr>
          <p:nvPr>
            <p:ph sz="half" idx="1"/>
          </p:nvPr>
        </p:nvSpPr>
        <p:spPr>
          <a:xfrm>
            <a:off x="838199" y="2080816"/>
            <a:ext cx="5705475" cy="3600000"/>
          </a:xfrm>
        </p:spPr>
        <p:txBody>
          <a:bodyPr/>
          <a:lstStyle/>
          <a:p>
            <a:pPr>
              <a:lnSpc>
                <a:spcPct val="100000"/>
              </a:lnSpc>
              <a:spcBef>
                <a:spcPts val="1200"/>
              </a:spcBef>
            </a:pPr>
            <a:r>
              <a:rPr lang="sv-SE" dirty="0"/>
              <a:t>För exempelvis säkerhetspersonal och polis kan det vara aktuellt att ställa fler frågor vid misstanke om människohandel</a:t>
            </a:r>
          </a:p>
          <a:p>
            <a:pPr>
              <a:lnSpc>
                <a:spcPct val="100000"/>
              </a:lnSpc>
              <a:spcBef>
                <a:spcPts val="1200"/>
              </a:spcBef>
            </a:pPr>
            <a:r>
              <a:rPr lang="sv-SE" dirty="0"/>
              <a:t>Samtal behöver då ske enskilt</a:t>
            </a:r>
          </a:p>
          <a:p>
            <a:pPr>
              <a:lnSpc>
                <a:spcPct val="100000"/>
              </a:lnSpc>
              <a:spcBef>
                <a:spcPts val="1200"/>
              </a:spcBef>
            </a:pPr>
            <a:r>
              <a:rPr lang="sv-SE" dirty="0"/>
              <a:t>Det här gäller för oss när det kommer till enskilda samtal</a:t>
            </a:r>
          </a:p>
          <a:p>
            <a:pPr marL="0" indent="0">
              <a:buNone/>
            </a:pPr>
            <a:endParaRPr lang="sv-SE" dirty="0"/>
          </a:p>
        </p:txBody>
      </p:sp>
      <p:pic>
        <p:nvPicPr>
          <p:cNvPr id="9" name="Platshållare för innehåll 8" descr="En bild som visar klädsel, person, Människoansikte, vägg&#10;&#10;AI-genererat innehåll kan vara felaktigt.">
            <a:extLst>
              <a:ext uri="{FF2B5EF4-FFF2-40B4-BE49-F238E27FC236}">
                <a16:creationId xmlns:a16="http://schemas.microsoft.com/office/drawing/2014/main" id="{348E195D-7931-C878-CB64-27DA38C50346}"/>
              </a:ext>
            </a:extLst>
          </p:cNvPr>
          <p:cNvPicPr>
            <a:picLocks noGrp="1"/>
          </p:cNvPicPr>
          <p:nvPr>
            <p:ph sz="half" idx="2"/>
          </p:nvPr>
        </p:nvPicPr>
        <p:blipFill>
          <a:blip r:embed="rId3"/>
          <a:srcRect l="9247" r="-250"/>
          <a:stretch/>
        </p:blipFill>
        <p:spPr>
          <a:xfrm>
            <a:off x="7003453" y="2235600"/>
            <a:ext cx="4549620" cy="3062143"/>
          </a:xfrm>
        </p:spPr>
      </p:pic>
    </p:spTree>
    <p:extLst>
      <p:ext uri="{BB962C8B-B14F-4D97-AF65-F5344CB8AC3E}">
        <p14:creationId xmlns:p14="http://schemas.microsoft.com/office/powerpoint/2010/main" val="253702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243F3-4982-F0D0-9B08-3686B4E020AD}"/>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3F2FF45A-0932-1615-6575-0BF26D65896F}"/>
              </a:ext>
            </a:extLst>
          </p:cNvPr>
          <p:cNvSpPr>
            <a:spLocks noGrp="1"/>
          </p:cNvSpPr>
          <p:nvPr>
            <p:ph type="title"/>
          </p:nvPr>
        </p:nvSpPr>
        <p:spPr>
          <a:xfrm>
            <a:off x="838800" y="454491"/>
            <a:ext cx="8248050" cy="1400553"/>
          </a:xfrm>
          <a:solidFill>
            <a:schemeClr val="accent1"/>
          </a:solidFill>
        </p:spPr>
        <p:txBody>
          <a:bodyPr lIns="180000" tIns="108000" bIns="72000"/>
          <a:lstStyle/>
          <a:p>
            <a:r>
              <a:rPr lang="sv-SE" sz="4400" dirty="0">
                <a:solidFill>
                  <a:schemeClr val="tx2"/>
                </a:solidFill>
              </a:rPr>
              <a:t>Om det ingår i ditt arbete att ha </a:t>
            </a:r>
            <a:br>
              <a:rPr lang="sv-SE" sz="4400" dirty="0">
                <a:solidFill>
                  <a:schemeClr val="tx2"/>
                </a:solidFill>
              </a:rPr>
            </a:br>
            <a:r>
              <a:rPr lang="sv-SE" sz="4400" dirty="0">
                <a:solidFill>
                  <a:schemeClr val="tx2"/>
                </a:solidFill>
              </a:rPr>
              <a:t>enskilda samtal med resenärer</a:t>
            </a:r>
          </a:p>
        </p:txBody>
      </p:sp>
      <p:sp>
        <p:nvSpPr>
          <p:cNvPr id="6" name="Platshållare för innehåll 5">
            <a:extLst>
              <a:ext uri="{FF2B5EF4-FFF2-40B4-BE49-F238E27FC236}">
                <a16:creationId xmlns:a16="http://schemas.microsoft.com/office/drawing/2014/main" id="{B046C1DD-62A8-7914-8190-9032C3C3D8D9}"/>
              </a:ext>
            </a:extLst>
          </p:cNvPr>
          <p:cNvSpPr>
            <a:spLocks noGrp="1"/>
          </p:cNvSpPr>
          <p:nvPr>
            <p:ph sz="half" idx="1"/>
          </p:nvPr>
        </p:nvSpPr>
        <p:spPr>
          <a:xfrm>
            <a:off x="838200" y="2354892"/>
            <a:ext cx="5181600" cy="3600000"/>
          </a:xfrm>
        </p:spPr>
        <p:txBody>
          <a:bodyPr/>
          <a:lstStyle/>
          <a:p>
            <a:pPr marL="0" indent="0">
              <a:buNone/>
            </a:pPr>
            <a:r>
              <a:rPr lang="sv-SE" dirty="0"/>
              <a:t>Fråga om:</a:t>
            </a:r>
          </a:p>
          <a:p>
            <a:pPr>
              <a:spcBef>
                <a:spcPts val="1400"/>
              </a:spcBef>
            </a:pPr>
            <a:r>
              <a:rPr lang="sv-SE" dirty="0"/>
              <a:t>Planen för resan</a:t>
            </a:r>
          </a:p>
          <a:p>
            <a:pPr>
              <a:spcBef>
                <a:spcPts val="1400"/>
              </a:spcBef>
            </a:pPr>
            <a:r>
              <a:rPr lang="sv-SE" dirty="0"/>
              <a:t>Om personen reser ensam eller relationen till resesällskapet</a:t>
            </a:r>
          </a:p>
          <a:p>
            <a:pPr>
              <a:spcBef>
                <a:spcPts val="1400"/>
              </a:spcBef>
            </a:pPr>
            <a:r>
              <a:rPr lang="sv-SE" dirty="0"/>
              <a:t>Om personen behöver hjälp</a:t>
            </a:r>
          </a:p>
          <a:p>
            <a:pPr marL="0" indent="0">
              <a:buNone/>
            </a:pPr>
            <a:endParaRPr lang="sv-SE" dirty="0"/>
          </a:p>
        </p:txBody>
      </p:sp>
      <p:pic>
        <p:nvPicPr>
          <p:cNvPr id="9" name="Platshållare för innehåll 8">
            <a:extLst>
              <a:ext uri="{FF2B5EF4-FFF2-40B4-BE49-F238E27FC236}">
                <a16:creationId xmlns:a16="http://schemas.microsoft.com/office/drawing/2014/main" id="{F7DA9DEF-9150-6EEA-8F08-B9D0C23F9732}"/>
              </a:ext>
            </a:extLst>
          </p:cNvPr>
          <p:cNvPicPr>
            <a:picLocks noGrp="1" noChangeAspect="1"/>
          </p:cNvPicPr>
          <p:nvPr>
            <p:ph sz="half" idx="2"/>
          </p:nvPr>
        </p:nvPicPr>
        <p:blipFill>
          <a:blip r:embed="rId3"/>
          <a:srcRect/>
          <a:stretch/>
        </p:blipFill>
        <p:spPr>
          <a:xfrm>
            <a:off x="6286502" y="2340000"/>
            <a:ext cx="5202237" cy="3108653"/>
          </a:xfrm>
        </p:spPr>
      </p:pic>
    </p:spTree>
    <p:extLst>
      <p:ext uri="{BB962C8B-B14F-4D97-AF65-F5344CB8AC3E}">
        <p14:creationId xmlns:p14="http://schemas.microsoft.com/office/powerpoint/2010/main" val="4907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FB92D0-DDCE-21EE-B0C5-062780F2AD74}"/>
              </a:ext>
            </a:extLst>
          </p:cNvPr>
          <p:cNvSpPr>
            <a:spLocks noGrp="1"/>
          </p:cNvSpPr>
          <p:nvPr>
            <p:ph type="title"/>
          </p:nvPr>
        </p:nvSpPr>
        <p:spPr>
          <a:xfrm>
            <a:off x="838800" y="759188"/>
            <a:ext cx="3747488" cy="791155"/>
          </a:xfrm>
          <a:solidFill>
            <a:schemeClr val="accent1"/>
          </a:solidFill>
        </p:spPr>
        <p:txBody>
          <a:bodyPr lIns="180000" tIns="108000" bIns="72000"/>
          <a:lstStyle/>
          <a:p>
            <a:r>
              <a:rPr lang="sv-SE" sz="4400" dirty="0">
                <a:solidFill>
                  <a:schemeClr val="tx2"/>
                </a:solidFill>
              </a:rPr>
              <a:t>Dokumentera</a:t>
            </a:r>
          </a:p>
        </p:txBody>
      </p:sp>
      <p:sp>
        <p:nvSpPr>
          <p:cNvPr id="3" name="Platshållare för innehåll 2">
            <a:extLst>
              <a:ext uri="{FF2B5EF4-FFF2-40B4-BE49-F238E27FC236}">
                <a16:creationId xmlns:a16="http://schemas.microsoft.com/office/drawing/2014/main" id="{EB2ABB15-3049-5EA2-D556-5BAAAF7769EF}"/>
              </a:ext>
            </a:extLst>
          </p:cNvPr>
          <p:cNvSpPr>
            <a:spLocks noGrp="1"/>
          </p:cNvSpPr>
          <p:nvPr>
            <p:ph sz="half" idx="1"/>
          </p:nvPr>
        </p:nvSpPr>
        <p:spPr>
          <a:xfrm>
            <a:off x="838200" y="2037952"/>
            <a:ext cx="5181600" cy="3600000"/>
          </a:xfrm>
        </p:spPr>
        <p:txBody>
          <a:bodyPr/>
          <a:lstStyle/>
          <a:p>
            <a:pPr>
              <a:spcBef>
                <a:spcPts val="800"/>
              </a:spcBef>
            </a:pPr>
            <a:r>
              <a:rPr lang="sv-SE" dirty="0"/>
              <a:t>Tidpunkt</a:t>
            </a:r>
          </a:p>
          <a:p>
            <a:pPr>
              <a:spcBef>
                <a:spcPts val="800"/>
              </a:spcBef>
            </a:pPr>
            <a:r>
              <a:rPr lang="sv-SE" dirty="0"/>
              <a:t>Namn</a:t>
            </a:r>
          </a:p>
          <a:p>
            <a:pPr>
              <a:spcBef>
                <a:spcPts val="800"/>
              </a:spcBef>
            </a:pPr>
            <a:r>
              <a:rPr lang="sv-SE" dirty="0"/>
              <a:t>Ålder</a:t>
            </a:r>
          </a:p>
          <a:p>
            <a:pPr>
              <a:spcBef>
                <a:spcPts val="800"/>
              </a:spcBef>
            </a:pPr>
            <a:r>
              <a:rPr lang="sv-SE" dirty="0"/>
              <a:t>Klädsel</a:t>
            </a:r>
          </a:p>
          <a:p>
            <a:pPr>
              <a:spcBef>
                <a:spcPts val="800"/>
              </a:spcBef>
            </a:pPr>
            <a:r>
              <a:rPr lang="sv-SE" dirty="0"/>
              <a:t>Hårfärg</a:t>
            </a:r>
          </a:p>
          <a:p>
            <a:pPr>
              <a:spcBef>
                <a:spcPts val="800"/>
              </a:spcBef>
            </a:pPr>
            <a:r>
              <a:rPr lang="sv-SE" dirty="0"/>
              <a:t>Längd</a:t>
            </a:r>
          </a:p>
          <a:p>
            <a:pPr>
              <a:spcBef>
                <a:spcPts val="800"/>
              </a:spcBef>
            </a:pPr>
            <a:r>
              <a:rPr lang="sv-SE" dirty="0"/>
              <a:t>Ovanligt beteende</a:t>
            </a:r>
          </a:p>
          <a:p>
            <a:endParaRPr lang="sv-SE" dirty="0"/>
          </a:p>
        </p:txBody>
      </p:sp>
      <p:pic>
        <p:nvPicPr>
          <p:cNvPr id="10" name="Platshållare för innehåll 9" descr="En bild som visar klädsel, media, Människoansikte, Skärmenhet&#10;&#10;Automatiskt genererad beskrivning">
            <a:extLst>
              <a:ext uri="{FF2B5EF4-FFF2-40B4-BE49-F238E27FC236}">
                <a16:creationId xmlns:a16="http://schemas.microsoft.com/office/drawing/2014/main" id="{71C8D80C-D99A-04F4-5054-5944D249A1EA}"/>
              </a:ext>
            </a:extLst>
          </p:cNvPr>
          <p:cNvPicPr>
            <a:picLocks noGrp="1" noChangeAspect="1"/>
          </p:cNvPicPr>
          <p:nvPr>
            <p:ph sz="half" idx="2"/>
          </p:nvPr>
        </p:nvPicPr>
        <p:blipFill>
          <a:blip r:embed="rId3"/>
          <a:stretch>
            <a:fillRect/>
          </a:stretch>
        </p:blipFill>
        <p:spPr>
          <a:xfrm>
            <a:off x="5743576" y="2235600"/>
            <a:ext cx="5702300" cy="3209215"/>
          </a:xfrm>
        </p:spPr>
      </p:pic>
    </p:spTree>
    <p:extLst>
      <p:ext uri="{BB962C8B-B14F-4D97-AF65-F5344CB8AC3E}">
        <p14:creationId xmlns:p14="http://schemas.microsoft.com/office/powerpoint/2010/main" val="417766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888B9-5730-CCDB-81AA-5DBDDB82B17E}"/>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4CB49652-2BB5-2E22-B0B9-2824EB546F2E}"/>
              </a:ext>
            </a:extLst>
          </p:cNvPr>
          <p:cNvSpPr/>
          <p:nvPr/>
        </p:nvSpPr>
        <p:spPr>
          <a:xfrm>
            <a:off x="225083" y="5472332"/>
            <a:ext cx="11966917" cy="13856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Gotham Narrow Light"/>
              <a:ea typeface="+mn-ea"/>
              <a:cs typeface="+mn-cs"/>
            </a:endParaRPr>
          </a:p>
        </p:txBody>
      </p:sp>
      <p:grpSp>
        <p:nvGrpSpPr>
          <p:cNvPr id="5" name="Grupp 4">
            <a:extLst>
              <a:ext uri="{FF2B5EF4-FFF2-40B4-BE49-F238E27FC236}">
                <a16:creationId xmlns:a16="http://schemas.microsoft.com/office/drawing/2014/main" id="{5ADABD97-4934-F950-4743-423E1DEDEF26}"/>
              </a:ext>
            </a:extLst>
          </p:cNvPr>
          <p:cNvGrpSpPr/>
          <p:nvPr/>
        </p:nvGrpSpPr>
        <p:grpSpPr>
          <a:xfrm>
            <a:off x="5846746" y="5136032"/>
            <a:ext cx="5602576" cy="1721968"/>
            <a:chOff x="5558156" y="4581842"/>
            <a:chExt cx="5602576" cy="1721968"/>
          </a:xfrm>
        </p:grpSpPr>
        <p:pic>
          <p:nvPicPr>
            <p:cNvPr id="10" name="Bildobjekt 9">
              <a:extLst>
                <a:ext uri="{FF2B5EF4-FFF2-40B4-BE49-F238E27FC236}">
                  <a16:creationId xmlns:a16="http://schemas.microsoft.com/office/drawing/2014/main" id="{5E9B6216-9C5E-AADC-883B-4B52F130511E}"/>
                </a:ext>
              </a:extLst>
            </p:cNvPr>
            <p:cNvPicPr>
              <a:picLocks noChangeAspect="1"/>
            </p:cNvPicPr>
            <p:nvPr/>
          </p:nvPicPr>
          <p:blipFill>
            <a:blip r:embed="rId3"/>
            <a:srcRect/>
            <a:stretch/>
          </p:blipFill>
          <p:spPr>
            <a:xfrm>
              <a:off x="5558156" y="4581842"/>
              <a:ext cx="3567889" cy="1721968"/>
            </a:xfrm>
            <a:prstGeom prst="rect">
              <a:avLst/>
            </a:prstGeom>
          </p:spPr>
        </p:pic>
        <p:pic>
          <p:nvPicPr>
            <p:cNvPr id="7" name="Bild 6">
              <a:extLst>
                <a:ext uri="{FF2B5EF4-FFF2-40B4-BE49-F238E27FC236}">
                  <a16:creationId xmlns:a16="http://schemas.microsoft.com/office/drawing/2014/main" id="{C51BF4EB-82FE-3BAD-7621-59804E39FF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18248" y="4789231"/>
              <a:ext cx="2242484" cy="961923"/>
            </a:xfrm>
            <a:prstGeom prst="rect">
              <a:avLst/>
            </a:prstGeom>
          </p:spPr>
        </p:pic>
      </p:grpSp>
      <p:sp>
        <p:nvSpPr>
          <p:cNvPr id="14" name="Rubrik 1">
            <a:extLst>
              <a:ext uri="{FF2B5EF4-FFF2-40B4-BE49-F238E27FC236}">
                <a16:creationId xmlns:a16="http://schemas.microsoft.com/office/drawing/2014/main" id="{FB5F56E8-874B-F5A7-32DD-6ABCF5944550}"/>
              </a:ext>
            </a:extLst>
          </p:cNvPr>
          <p:cNvSpPr>
            <a:spLocks noGrp="1"/>
          </p:cNvSpPr>
          <p:nvPr>
            <p:ph type="title"/>
          </p:nvPr>
        </p:nvSpPr>
        <p:spPr>
          <a:xfrm>
            <a:off x="838200" y="759600"/>
            <a:ext cx="8576435" cy="791155"/>
          </a:xfrm>
          <a:solidFill>
            <a:schemeClr val="accent1"/>
          </a:solidFill>
        </p:spPr>
        <p:txBody>
          <a:bodyPr lIns="180000" tIns="108000" bIns="72000"/>
          <a:lstStyle/>
          <a:p>
            <a:r>
              <a:rPr lang="sv-SE" sz="4400" dirty="0">
                <a:solidFill>
                  <a:schemeClr val="tx2"/>
                </a:solidFill>
              </a:rPr>
              <a:t>L</a:t>
            </a:r>
            <a:r>
              <a:rPr lang="sv-SE" dirty="0">
                <a:solidFill>
                  <a:schemeClr val="tx2"/>
                </a:solidFill>
              </a:rPr>
              <a:t>armkort</a:t>
            </a:r>
            <a:r>
              <a:rPr lang="sv-SE" sz="4400" dirty="0">
                <a:solidFill>
                  <a:schemeClr val="tx2"/>
                </a:solidFill>
              </a:rPr>
              <a:t> Umeå flygplats</a:t>
            </a:r>
          </a:p>
        </p:txBody>
      </p:sp>
      <p:sp>
        <p:nvSpPr>
          <p:cNvPr id="9" name="Rubrik 1">
            <a:extLst>
              <a:ext uri="{FF2B5EF4-FFF2-40B4-BE49-F238E27FC236}">
                <a16:creationId xmlns:a16="http://schemas.microsoft.com/office/drawing/2014/main" id="{BB4CEEFB-2A28-607F-FDAE-3C682988E80E}"/>
              </a:ext>
            </a:extLst>
          </p:cNvPr>
          <p:cNvSpPr txBox="1">
            <a:spLocks/>
          </p:cNvSpPr>
          <p:nvPr/>
        </p:nvSpPr>
        <p:spPr>
          <a:xfrm>
            <a:off x="6679838" y="2633563"/>
            <a:ext cx="5054000" cy="1677552"/>
          </a:xfrm>
          <a:prstGeom prst="rect">
            <a:avLst/>
          </a:prstGeom>
          <a:solidFill>
            <a:schemeClr val="accent1"/>
          </a:solidFill>
        </p:spPr>
        <p:txBody>
          <a:bodyPr vert="horz" wrap="square" lIns="180000" tIns="108000" rIns="91440" bIns="72000" rtlCol="0" anchor="ctr">
            <a:spAutoFit/>
          </a:bodyPr>
          <a:lstStyle>
            <a:lvl1pPr algn="l" defTabSz="914400" rtl="0" eaLnBrk="1" latinLnBrk="0" hangingPunct="1">
              <a:lnSpc>
                <a:spcPct val="90000"/>
              </a:lnSpc>
              <a:spcBef>
                <a:spcPct val="0"/>
              </a:spcBef>
              <a:buNone/>
              <a:defRPr sz="4400" kern="1200" cap="none" baseline="0">
                <a:solidFill>
                  <a:schemeClr val="bg1"/>
                </a:solidFill>
                <a:latin typeface="+mj-lt"/>
                <a:ea typeface="Brandon Grotesque Black" pitchFamily="2" charset="0"/>
                <a:cs typeface="Brandon Grotesque Black"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272828"/>
                </a:solidFill>
                <a:effectLst/>
                <a:uLnTx/>
                <a:uFillTx/>
                <a:latin typeface="Gotham Narrow Bold"/>
              </a:rPr>
              <a:t>Upptäck</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272828"/>
                </a:solidFill>
                <a:effectLst/>
                <a:uLnTx/>
                <a:uFillTx/>
                <a:latin typeface="Gotham Narrow Bold"/>
              </a:rPr>
              <a:t>Larma </a:t>
            </a:r>
            <a:r>
              <a:rPr kumimoji="0" lang="sv-SE" sz="3600" b="0" i="0" u="none" strike="noStrike" kern="1200" cap="none" spc="0" normalizeH="0" baseline="0" noProof="0" dirty="0">
                <a:ln>
                  <a:noFill/>
                </a:ln>
                <a:solidFill>
                  <a:srgbClr val="000000"/>
                </a:solidFill>
                <a:effectLst/>
                <a:uLnTx/>
                <a:uFillTx/>
                <a:latin typeface="Gotham Narrow Bold"/>
              </a:rPr>
              <a:t>010-109 50 15</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272828"/>
                </a:solidFill>
                <a:effectLst/>
                <a:uLnTx/>
                <a:uFillTx/>
                <a:latin typeface="Gotham Narrow Bold"/>
              </a:rPr>
              <a:t>Informera arbetsledare</a:t>
            </a:r>
          </a:p>
        </p:txBody>
      </p:sp>
      <p:pic>
        <p:nvPicPr>
          <p:cNvPr id="2" name="Picture 1">
            <a:extLst>
              <a:ext uri="{FF2B5EF4-FFF2-40B4-BE49-F238E27FC236}">
                <a16:creationId xmlns:a16="http://schemas.microsoft.com/office/drawing/2014/main" id="{1AC715B5-185C-8AFB-4CD7-4833A2E9DC9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223576" y="2323264"/>
            <a:ext cx="2258534" cy="3655260"/>
          </a:xfrm>
          <a:prstGeom prst="rect">
            <a:avLst/>
          </a:prstGeom>
        </p:spPr>
      </p:pic>
      <p:pic>
        <p:nvPicPr>
          <p:cNvPr id="3" name="Picture 2">
            <a:extLst>
              <a:ext uri="{FF2B5EF4-FFF2-40B4-BE49-F238E27FC236}">
                <a16:creationId xmlns:a16="http://schemas.microsoft.com/office/drawing/2014/main" id="{AABC7AE3-8F88-06D4-8F93-AD7F503B7598}"/>
              </a:ext>
            </a:extLst>
          </p:cNvPr>
          <p:cNvPicPr preferRelativeResize="0">
            <a:picLocks noChangeAspect="1"/>
          </p:cNvPicPr>
          <p:nvPr/>
        </p:nvPicPr>
        <p:blipFill>
          <a:blip r:embed="rId7"/>
          <a:stretch>
            <a:fillRect/>
          </a:stretch>
        </p:blipFill>
        <p:spPr>
          <a:xfrm>
            <a:off x="3621058" y="2337634"/>
            <a:ext cx="2260800" cy="3679200"/>
          </a:xfrm>
          <a:prstGeom prst="rect">
            <a:avLst/>
          </a:prstGeom>
        </p:spPr>
      </p:pic>
    </p:spTree>
    <p:extLst>
      <p:ext uri="{BB962C8B-B14F-4D97-AF65-F5344CB8AC3E}">
        <p14:creationId xmlns:p14="http://schemas.microsoft.com/office/powerpoint/2010/main" val="237315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485631-21CA-6EFA-4F3C-63363356B039}"/>
              </a:ext>
            </a:extLst>
          </p:cNvPr>
          <p:cNvSpPr>
            <a:spLocks noGrp="1"/>
          </p:cNvSpPr>
          <p:nvPr>
            <p:ph type="title"/>
          </p:nvPr>
        </p:nvSpPr>
        <p:spPr>
          <a:xfrm>
            <a:off x="838200" y="785699"/>
            <a:ext cx="5257800" cy="791155"/>
          </a:xfrm>
          <a:solidFill>
            <a:schemeClr val="accent1"/>
          </a:solidFill>
        </p:spPr>
        <p:txBody>
          <a:bodyPr lIns="180000" tIns="108000" bIns="72000"/>
          <a:lstStyle/>
          <a:p>
            <a:r>
              <a:rPr lang="sv-SE" dirty="0">
                <a:solidFill>
                  <a:schemeClr val="tx2"/>
                </a:solidFill>
              </a:rPr>
              <a:t>Vill du lära dig mer?</a:t>
            </a:r>
          </a:p>
        </p:txBody>
      </p:sp>
      <p:sp>
        <p:nvSpPr>
          <p:cNvPr id="3" name="Platshållare för innehåll 2">
            <a:extLst>
              <a:ext uri="{FF2B5EF4-FFF2-40B4-BE49-F238E27FC236}">
                <a16:creationId xmlns:a16="http://schemas.microsoft.com/office/drawing/2014/main" id="{EDCF0DDC-1716-9FEB-A4CA-C73666BB13F6}"/>
              </a:ext>
            </a:extLst>
          </p:cNvPr>
          <p:cNvSpPr>
            <a:spLocks noGrp="1"/>
          </p:cNvSpPr>
          <p:nvPr>
            <p:ph sz="half" idx="10"/>
          </p:nvPr>
        </p:nvSpPr>
        <p:spPr>
          <a:xfrm>
            <a:off x="838200" y="2395124"/>
            <a:ext cx="9620250" cy="477958"/>
          </a:xfrm>
        </p:spPr>
        <p:txBody>
          <a:bodyPr/>
          <a:lstStyle/>
          <a:p>
            <a:pPr marL="0" indent="0">
              <a:buNone/>
            </a:pPr>
            <a:r>
              <a:rPr lang="sv-SE" dirty="0"/>
              <a:t>Besök nspm.jamstalldhetsmyndigheten.se</a:t>
            </a:r>
          </a:p>
          <a:p>
            <a:pPr marL="0" indent="0">
              <a:buNone/>
            </a:pPr>
            <a:endParaRPr lang="sv-SE" dirty="0"/>
          </a:p>
        </p:txBody>
      </p:sp>
      <p:sp>
        <p:nvSpPr>
          <p:cNvPr id="4" name="Rektangel 3">
            <a:extLst>
              <a:ext uri="{FF2B5EF4-FFF2-40B4-BE49-F238E27FC236}">
                <a16:creationId xmlns:a16="http://schemas.microsoft.com/office/drawing/2014/main" id="{DB576485-5817-9408-242B-36C1BE1338DB}"/>
              </a:ext>
            </a:extLst>
          </p:cNvPr>
          <p:cNvSpPr/>
          <p:nvPr/>
        </p:nvSpPr>
        <p:spPr>
          <a:xfrm>
            <a:off x="225083" y="5472332"/>
            <a:ext cx="11966917" cy="13856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C331E6C8-7B18-564D-4E99-8B6148B1F15E}"/>
              </a:ext>
            </a:extLst>
          </p:cNvPr>
          <p:cNvGrpSpPr/>
          <p:nvPr/>
        </p:nvGrpSpPr>
        <p:grpSpPr>
          <a:xfrm>
            <a:off x="661182" y="4581842"/>
            <a:ext cx="10499550" cy="1721968"/>
            <a:chOff x="661182" y="4581842"/>
            <a:chExt cx="10499550" cy="1721968"/>
          </a:xfrm>
        </p:grpSpPr>
        <p:grpSp>
          <p:nvGrpSpPr>
            <p:cNvPr id="6" name="Grupp 5">
              <a:extLst>
                <a:ext uri="{FF2B5EF4-FFF2-40B4-BE49-F238E27FC236}">
                  <a16:creationId xmlns:a16="http://schemas.microsoft.com/office/drawing/2014/main" id="{D2140D13-8698-6DEE-E7F5-D68F7484DF70}"/>
                </a:ext>
              </a:extLst>
            </p:cNvPr>
            <p:cNvGrpSpPr/>
            <p:nvPr/>
          </p:nvGrpSpPr>
          <p:grpSpPr>
            <a:xfrm>
              <a:off x="661182" y="4581842"/>
              <a:ext cx="8464863" cy="1721968"/>
              <a:chOff x="562706" y="3372728"/>
              <a:chExt cx="8683189" cy="1957754"/>
            </a:xfrm>
          </p:grpSpPr>
          <p:pic>
            <p:nvPicPr>
              <p:cNvPr id="8" name="Bildobjekt 7" descr="En bild som visar text, Teckensnitt, symbol, logotyp&#10;&#10;AI-genererat innehåll kan vara felaktigt.">
                <a:extLst>
                  <a:ext uri="{FF2B5EF4-FFF2-40B4-BE49-F238E27FC236}">
                    <a16:creationId xmlns:a16="http://schemas.microsoft.com/office/drawing/2014/main" id="{DAD8AB84-DD9A-4963-2CCB-6CD282606B71}"/>
                  </a:ext>
                </a:extLst>
              </p:cNvPr>
              <p:cNvPicPr>
                <a:picLocks noChangeAspect="1"/>
              </p:cNvPicPr>
              <p:nvPr/>
            </p:nvPicPr>
            <p:blipFill>
              <a:blip r:embed="rId3"/>
              <a:stretch>
                <a:fillRect/>
              </a:stretch>
            </p:blipFill>
            <p:spPr>
              <a:xfrm>
                <a:off x="562706" y="3608514"/>
                <a:ext cx="3123027" cy="1476828"/>
              </a:xfrm>
              <a:prstGeom prst="rect">
                <a:avLst/>
              </a:prstGeom>
            </p:spPr>
          </p:pic>
          <p:pic>
            <p:nvPicPr>
              <p:cNvPr id="9" name="Bildobjekt 8" descr="En bild som visar Teckensnitt, Grafik, logotyp, design&#10;&#10;AI-genererat innehåll kan vara felaktigt.">
                <a:extLst>
                  <a:ext uri="{FF2B5EF4-FFF2-40B4-BE49-F238E27FC236}">
                    <a16:creationId xmlns:a16="http://schemas.microsoft.com/office/drawing/2014/main" id="{4AEC3213-9EA2-9D33-D929-933B57FB5208}"/>
                  </a:ext>
                </a:extLst>
              </p:cNvPr>
              <p:cNvPicPr>
                <a:picLocks noChangeAspect="1"/>
              </p:cNvPicPr>
              <p:nvPr/>
            </p:nvPicPr>
            <p:blipFill>
              <a:blip r:embed="rId4"/>
              <a:stretch>
                <a:fillRect/>
              </a:stretch>
            </p:blipFill>
            <p:spPr>
              <a:xfrm>
                <a:off x="3794400" y="3926614"/>
                <a:ext cx="1987419" cy="770911"/>
              </a:xfrm>
              <a:prstGeom prst="rect">
                <a:avLst/>
              </a:prstGeom>
            </p:spPr>
          </p:pic>
          <p:pic>
            <p:nvPicPr>
              <p:cNvPr id="10" name="Bildobjekt 9">
                <a:extLst>
                  <a:ext uri="{FF2B5EF4-FFF2-40B4-BE49-F238E27FC236}">
                    <a16:creationId xmlns:a16="http://schemas.microsoft.com/office/drawing/2014/main" id="{C5BD9317-278A-7379-5581-25A23B14EF49}"/>
                  </a:ext>
                </a:extLst>
              </p:cNvPr>
              <p:cNvPicPr>
                <a:picLocks noChangeAspect="1"/>
              </p:cNvPicPr>
              <p:nvPr/>
            </p:nvPicPr>
            <p:blipFill>
              <a:blip r:embed="rId5"/>
              <a:srcRect/>
              <a:stretch/>
            </p:blipFill>
            <p:spPr>
              <a:xfrm>
                <a:off x="5585983" y="3372728"/>
                <a:ext cx="3659912" cy="1957754"/>
              </a:xfrm>
              <a:prstGeom prst="rect">
                <a:avLst/>
              </a:prstGeom>
            </p:spPr>
          </p:pic>
        </p:grpSp>
        <p:pic>
          <p:nvPicPr>
            <p:cNvPr id="7" name="Bild 6">
              <a:extLst>
                <a:ext uri="{FF2B5EF4-FFF2-40B4-BE49-F238E27FC236}">
                  <a16:creationId xmlns:a16="http://schemas.microsoft.com/office/drawing/2014/main" id="{78DE35C2-EBDA-42D0-D8B4-C7B9919B02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18248" y="4789231"/>
              <a:ext cx="2242484" cy="961923"/>
            </a:xfrm>
            <a:prstGeom prst="rect">
              <a:avLst/>
            </a:prstGeom>
          </p:spPr>
        </p:pic>
      </p:grpSp>
    </p:spTree>
    <p:extLst>
      <p:ext uri="{BB962C8B-B14F-4D97-AF65-F5344CB8AC3E}">
        <p14:creationId xmlns:p14="http://schemas.microsoft.com/office/powerpoint/2010/main" val="395352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person, vägg, inomhus, klädsel&#10;&#10;Automatiskt genererad beskrivning">
            <a:extLst>
              <a:ext uri="{FF2B5EF4-FFF2-40B4-BE49-F238E27FC236}">
                <a16:creationId xmlns:a16="http://schemas.microsoft.com/office/drawing/2014/main" id="{FA5CC3BA-CB93-B4FF-10E3-CFC0917EF4DB}"/>
              </a:ext>
            </a:extLst>
          </p:cNvPr>
          <p:cNvPicPr>
            <a:picLocks noChangeAspect="1"/>
          </p:cNvPicPr>
          <p:nvPr/>
        </p:nvPicPr>
        <p:blipFill>
          <a:blip r:embed="rId3"/>
          <a:stretch>
            <a:fillRect/>
          </a:stretch>
        </p:blipFill>
        <p:spPr>
          <a:xfrm>
            <a:off x="0" y="5175"/>
            <a:ext cx="12192000" cy="6847649"/>
          </a:xfrm>
          <a:prstGeom prst="rect">
            <a:avLst/>
          </a:prstGeom>
        </p:spPr>
      </p:pic>
      <p:sp>
        <p:nvSpPr>
          <p:cNvPr id="5" name="Rubrik 4">
            <a:extLst>
              <a:ext uri="{FF2B5EF4-FFF2-40B4-BE49-F238E27FC236}">
                <a16:creationId xmlns:a16="http://schemas.microsoft.com/office/drawing/2014/main" id="{8B1D86A2-7004-911B-C22D-E60E33B83C55}"/>
              </a:ext>
            </a:extLst>
          </p:cNvPr>
          <p:cNvSpPr>
            <a:spLocks noGrp="1"/>
          </p:cNvSpPr>
          <p:nvPr>
            <p:ph type="ctrTitle"/>
          </p:nvPr>
        </p:nvSpPr>
        <p:spPr>
          <a:xfrm>
            <a:off x="-2792627" y="2450936"/>
            <a:ext cx="12192000" cy="1170302"/>
          </a:xfrm>
        </p:spPr>
        <p:txBody>
          <a:bodyPr/>
          <a:lstStyle/>
          <a:p>
            <a:r>
              <a:rPr lang="sv-SE" sz="7200" dirty="0">
                <a:solidFill>
                  <a:schemeClr val="tx2"/>
                </a:solidFill>
              </a:rPr>
              <a:t>Upptäcka</a:t>
            </a:r>
          </a:p>
        </p:txBody>
      </p:sp>
    </p:spTree>
    <p:extLst>
      <p:ext uri="{BB962C8B-B14F-4D97-AF65-F5344CB8AC3E}">
        <p14:creationId xmlns:p14="http://schemas.microsoft.com/office/powerpoint/2010/main" val="6592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BFE8892E-3ADF-72F2-C222-9A2403B79B83}"/>
              </a:ext>
            </a:extLst>
          </p:cNvPr>
          <p:cNvSpPr>
            <a:spLocks noGrp="1"/>
          </p:cNvSpPr>
          <p:nvPr>
            <p:ph sz="half" idx="10"/>
          </p:nvPr>
        </p:nvSpPr>
        <p:spPr/>
        <p:txBody>
          <a:bodyPr/>
          <a:lstStyle/>
          <a:p>
            <a:r>
              <a:rPr lang="sv-SE" dirty="0"/>
              <a:t>Känner du igen något av det du har sett i filmen från ditt arbete?</a:t>
            </a:r>
          </a:p>
          <a:p>
            <a:pPr marL="0" indent="0">
              <a:buNone/>
            </a:pPr>
            <a:endParaRPr lang="sv-SE" dirty="0"/>
          </a:p>
        </p:txBody>
      </p:sp>
      <p:sp>
        <p:nvSpPr>
          <p:cNvPr id="12" name="Rubrik 11">
            <a:extLst>
              <a:ext uri="{FF2B5EF4-FFF2-40B4-BE49-F238E27FC236}">
                <a16:creationId xmlns:a16="http://schemas.microsoft.com/office/drawing/2014/main" id="{70CFD00A-B323-DA74-1907-145DCCD4BE3B}"/>
              </a:ext>
            </a:extLst>
          </p:cNvPr>
          <p:cNvSpPr>
            <a:spLocks noGrp="1"/>
          </p:cNvSpPr>
          <p:nvPr>
            <p:ph type="title"/>
          </p:nvPr>
        </p:nvSpPr>
        <p:spPr>
          <a:xfrm>
            <a:off x="838200" y="785699"/>
            <a:ext cx="3390900" cy="791155"/>
          </a:xfrm>
          <a:solidFill>
            <a:schemeClr val="accent1"/>
          </a:solidFill>
        </p:spPr>
        <p:txBody>
          <a:bodyPr lIns="180000" tIns="108000" rIns="72000" bIns="72000"/>
          <a:lstStyle/>
          <a:p>
            <a:r>
              <a:rPr lang="sv-SE" dirty="0">
                <a:solidFill>
                  <a:schemeClr val="tx2"/>
                </a:solidFill>
              </a:rPr>
              <a:t>Reflektioner</a:t>
            </a:r>
          </a:p>
        </p:txBody>
      </p:sp>
    </p:spTree>
    <p:extLst>
      <p:ext uri="{BB962C8B-B14F-4D97-AF65-F5344CB8AC3E}">
        <p14:creationId xmlns:p14="http://schemas.microsoft.com/office/powerpoint/2010/main" val="311261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A10475B-40A8-6FF2-B342-A3DD4F6898CB}"/>
              </a:ext>
            </a:extLst>
          </p:cNvPr>
          <p:cNvSpPr>
            <a:spLocks noGrp="1"/>
          </p:cNvSpPr>
          <p:nvPr>
            <p:ph type="title"/>
          </p:nvPr>
        </p:nvSpPr>
        <p:spPr>
          <a:xfrm>
            <a:off x="838800" y="759188"/>
            <a:ext cx="7547963" cy="791155"/>
          </a:xfrm>
          <a:solidFill>
            <a:schemeClr val="accent1"/>
          </a:solidFill>
        </p:spPr>
        <p:txBody>
          <a:bodyPr lIns="180000" tIns="108000" bIns="72000"/>
          <a:lstStyle/>
          <a:p>
            <a:r>
              <a:rPr lang="sv-SE" sz="4400" dirty="0">
                <a:solidFill>
                  <a:schemeClr val="tx2"/>
                </a:solidFill>
              </a:rPr>
              <a:t>Olika former av exploatering</a:t>
            </a:r>
          </a:p>
        </p:txBody>
      </p:sp>
      <p:sp>
        <p:nvSpPr>
          <p:cNvPr id="6" name="Platshållare för innehåll 5">
            <a:extLst>
              <a:ext uri="{FF2B5EF4-FFF2-40B4-BE49-F238E27FC236}">
                <a16:creationId xmlns:a16="http://schemas.microsoft.com/office/drawing/2014/main" id="{CD6FC266-96D6-45F9-4EDD-772493A05C40}"/>
              </a:ext>
            </a:extLst>
          </p:cNvPr>
          <p:cNvSpPr>
            <a:spLocks noGrp="1"/>
          </p:cNvSpPr>
          <p:nvPr>
            <p:ph sz="half" idx="1"/>
          </p:nvPr>
        </p:nvSpPr>
        <p:spPr/>
        <p:txBody>
          <a:bodyPr/>
          <a:lstStyle/>
          <a:p>
            <a:r>
              <a:rPr lang="sv-SE" dirty="0"/>
              <a:t>Sexuell exploatering</a:t>
            </a:r>
          </a:p>
          <a:p>
            <a:r>
              <a:rPr lang="sv-SE" dirty="0"/>
              <a:t>Tvångsarbete</a:t>
            </a:r>
          </a:p>
          <a:p>
            <a:r>
              <a:rPr lang="sv-SE" dirty="0"/>
              <a:t>Organhandel</a:t>
            </a:r>
          </a:p>
          <a:p>
            <a:r>
              <a:rPr lang="sv-SE" dirty="0"/>
              <a:t>Krigstjänstgöring</a:t>
            </a:r>
          </a:p>
          <a:p>
            <a:endParaRPr lang="sv-SE" dirty="0"/>
          </a:p>
        </p:txBody>
      </p:sp>
      <p:sp>
        <p:nvSpPr>
          <p:cNvPr id="7" name="Platshållare för innehåll 6">
            <a:extLst>
              <a:ext uri="{FF2B5EF4-FFF2-40B4-BE49-F238E27FC236}">
                <a16:creationId xmlns:a16="http://schemas.microsoft.com/office/drawing/2014/main" id="{BF3F2172-D9A8-5A95-5A1D-2BC762EBA65B}"/>
              </a:ext>
            </a:extLst>
          </p:cNvPr>
          <p:cNvSpPr>
            <a:spLocks noGrp="1"/>
          </p:cNvSpPr>
          <p:nvPr>
            <p:ph sz="half" idx="2"/>
          </p:nvPr>
        </p:nvSpPr>
        <p:spPr/>
        <p:txBody>
          <a:bodyPr/>
          <a:lstStyle/>
          <a:p>
            <a:r>
              <a:rPr lang="sv-SE" dirty="0"/>
              <a:t>Barn- och tvångsäktenskap</a:t>
            </a:r>
          </a:p>
          <a:p>
            <a:r>
              <a:rPr lang="sv-SE" dirty="0"/>
              <a:t>Tiggeri</a:t>
            </a:r>
          </a:p>
          <a:p>
            <a:r>
              <a:rPr lang="sv-SE" dirty="0"/>
              <a:t>Begå brott</a:t>
            </a:r>
          </a:p>
          <a:p>
            <a:r>
              <a:rPr lang="sv-SE" dirty="0"/>
              <a:t>Illegala adoptioner</a:t>
            </a:r>
          </a:p>
          <a:p>
            <a:endParaRPr lang="sv-SE" dirty="0"/>
          </a:p>
        </p:txBody>
      </p:sp>
    </p:spTree>
    <p:extLst>
      <p:ext uri="{BB962C8B-B14F-4D97-AF65-F5344CB8AC3E}">
        <p14:creationId xmlns:p14="http://schemas.microsoft.com/office/powerpoint/2010/main" val="429228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AB7E3-7479-57B8-08A4-ABE637E661B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96CB76E-769B-09A5-29EF-A3E22A581023}"/>
              </a:ext>
            </a:extLst>
          </p:cNvPr>
          <p:cNvSpPr>
            <a:spLocks noGrp="1"/>
          </p:cNvSpPr>
          <p:nvPr>
            <p:ph type="title"/>
          </p:nvPr>
        </p:nvSpPr>
        <p:spPr>
          <a:xfrm>
            <a:off x="838200" y="481000"/>
            <a:ext cx="6548438" cy="1400553"/>
          </a:xfrm>
          <a:solidFill>
            <a:schemeClr val="accent1"/>
          </a:solidFill>
        </p:spPr>
        <p:txBody>
          <a:bodyPr lIns="180000" tIns="108000" bIns="72000"/>
          <a:lstStyle/>
          <a:p>
            <a:r>
              <a:rPr lang="sv-SE" dirty="0">
                <a:solidFill>
                  <a:schemeClr val="tx2"/>
                </a:solidFill>
              </a:rPr>
              <a:t>Känner du igen situationerna i filmen?</a:t>
            </a:r>
          </a:p>
        </p:txBody>
      </p:sp>
      <p:sp>
        <p:nvSpPr>
          <p:cNvPr id="4" name="Platshållare för innehåll 3">
            <a:extLst>
              <a:ext uri="{FF2B5EF4-FFF2-40B4-BE49-F238E27FC236}">
                <a16:creationId xmlns:a16="http://schemas.microsoft.com/office/drawing/2014/main" id="{A260CD4A-735F-F4D6-B3BD-C56E925C7585}"/>
              </a:ext>
            </a:extLst>
          </p:cNvPr>
          <p:cNvSpPr>
            <a:spLocks noGrp="1"/>
          </p:cNvSpPr>
          <p:nvPr>
            <p:ph sz="half" idx="10"/>
          </p:nvPr>
        </p:nvSpPr>
        <p:spPr>
          <a:xfrm>
            <a:off x="838200" y="2084583"/>
            <a:ext cx="10307128" cy="3916278"/>
          </a:xfrm>
        </p:spPr>
        <p:txBody>
          <a:bodyPr/>
          <a:lstStyle/>
          <a:p>
            <a:pPr marL="0" indent="0">
              <a:buNone/>
            </a:pPr>
            <a:r>
              <a:rPr lang="sv-SE" sz="2800" dirty="0"/>
              <a:t>Har du varit med om någon situation där du misstänkt att:</a:t>
            </a:r>
            <a:endParaRPr lang="sv-SE" sz="2000" dirty="0"/>
          </a:p>
          <a:p>
            <a:r>
              <a:rPr lang="sv-SE" sz="2800" dirty="0"/>
              <a:t>någon blir kontrollerad? </a:t>
            </a:r>
          </a:p>
          <a:p>
            <a:r>
              <a:rPr lang="sv-SE" sz="2800" dirty="0"/>
              <a:t>det finns en organisering bakom resan?</a:t>
            </a:r>
          </a:p>
          <a:p>
            <a:r>
              <a:rPr lang="sv-SE" sz="2800" dirty="0"/>
              <a:t>någon förs utomlands mot sin vilja?</a:t>
            </a:r>
            <a:br>
              <a:rPr lang="sv-SE" sz="2800" dirty="0"/>
            </a:br>
            <a:endParaRPr lang="sv-SE" dirty="0"/>
          </a:p>
          <a:p>
            <a:endParaRPr lang="sv-SE" dirty="0"/>
          </a:p>
        </p:txBody>
      </p:sp>
    </p:spTree>
    <p:extLst>
      <p:ext uri="{BB962C8B-B14F-4D97-AF65-F5344CB8AC3E}">
        <p14:creationId xmlns:p14="http://schemas.microsoft.com/office/powerpoint/2010/main" val="174435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99216B-7C76-DCD5-6FFD-759CD94CE06E}"/>
              </a:ext>
            </a:extLst>
          </p:cNvPr>
          <p:cNvSpPr>
            <a:spLocks noGrp="1"/>
          </p:cNvSpPr>
          <p:nvPr>
            <p:ph type="title"/>
          </p:nvPr>
        </p:nvSpPr>
        <p:spPr>
          <a:xfrm>
            <a:off x="838200" y="785699"/>
            <a:ext cx="6548438" cy="791155"/>
          </a:xfrm>
          <a:solidFill>
            <a:schemeClr val="accent1"/>
          </a:solidFill>
        </p:spPr>
        <p:txBody>
          <a:bodyPr lIns="180000" tIns="108000" bIns="72000"/>
          <a:lstStyle/>
          <a:p>
            <a:r>
              <a:rPr lang="sv-SE" dirty="0">
                <a:solidFill>
                  <a:schemeClr val="tx2"/>
                </a:solidFill>
              </a:rPr>
              <a:t>Känner du igen tecknen?</a:t>
            </a:r>
          </a:p>
        </p:txBody>
      </p:sp>
      <p:sp>
        <p:nvSpPr>
          <p:cNvPr id="4" name="Platshållare för innehåll 3">
            <a:extLst>
              <a:ext uri="{FF2B5EF4-FFF2-40B4-BE49-F238E27FC236}">
                <a16:creationId xmlns:a16="http://schemas.microsoft.com/office/drawing/2014/main" id="{FEE302E2-4A40-EC74-CEF7-69E1DA8FF6B4}"/>
              </a:ext>
            </a:extLst>
          </p:cNvPr>
          <p:cNvSpPr>
            <a:spLocks noGrp="1"/>
          </p:cNvSpPr>
          <p:nvPr>
            <p:ph sz="half" idx="10"/>
          </p:nvPr>
        </p:nvSpPr>
        <p:spPr>
          <a:xfrm>
            <a:off x="838200" y="2084583"/>
            <a:ext cx="10307128" cy="3916278"/>
          </a:xfrm>
        </p:spPr>
        <p:txBody>
          <a:bodyPr/>
          <a:lstStyle/>
          <a:p>
            <a:pPr marL="0" indent="0">
              <a:buNone/>
            </a:pPr>
            <a:r>
              <a:rPr lang="sv-SE" dirty="0"/>
              <a:t>Resenären</a:t>
            </a:r>
            <a:r>
              <a:rPr lang="sv-SE" sz="2400" dirty="0"/>
              <a:t>:</a:t>
            </a:r>
          </a:p>
          <a:p>
            <a:r>
              <a:rPr lang="sv-SE" sz="2400" dirty="0"/>
              <a:t>Är kontrollerad eller beroende av någon annan</a:t>
            </a:r>
          </a:p>
          <a:p>
            <a:r>
              <a:rPr lang="sv-SE" sz="2400" dirty="0"/>
              <a:t>Verkar orolig, stressad eller nedstämd</a:t>
            </a:r>
          </a:p>
          <a:p>
            <a:r>
              <a:rPr lang="sv-SE" sz="2400" dirty="0"/>
              <a:t>Inte känner till resplanen eller vad hen ska göra i destinationslandet</a:t>
            </a:r>
          </a:p>
          <a:p>
            <a:r>
              <a:rPr lang="sv-SE" sz="2400" dirty="0"/>
              <a:t>Har fått resa, boende och arbete ordnat av någon annan</a:t>
            </a:r>
          </a:p>
          <a:p>
            <a:r>
              <a:rPr lang="sv-SE" sz="2400" dirty="0"/>
              <a:t>Saknar giltiga id-handlingar eller resedokument</a:t>
            </a:r>
          </a:p>
          <a:p>
            <a:r>
              <a:rPr lang="sv-SE" sz="2400" dirty="0"/>
              <a:t>Inte har tillräckligt med bagage eller pengar för vistelsen</a:t>
            </a:r>
          </a:p>
          <a:p>
            <a:r>
              <a:rPr lang="sv-SE" sz="2400" dirty="0"/>
              <a:t>Inte kan göra sig förstådd på något språk som talas i destinationslandet</a:t>
            </a:r>
          </a:p>
          <a:p>
            <a:endParaRPr lang="sv-SE" sz="2000" dirty="0"/>
          </a:p>
          <a:p>
            <a:endParaRPr lang="sv-SE" dirty="0"/>
          </a:p>
        </p:txBody>
      </p:sp>
    </p:spTree>
    <p:extLst>
      <p:ext uri="{BB962C8B-B14F-4D97-AF65-F5344CB8AC3E}">
        <p14:creationId xmlns:p14="http://schemas.microsoft.com/office/powerpoint/2010/main" val="347689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748E7-D22E-05AC-C830-4ABCC51B45CF}"/>
            </a:ext>
          </a:extLst>
        </p:cNvPr>
        <p:cNvGrpSpPr/>
        <p:nvPr/>
      </p:nvGrpSpPr>
      <p:grpSpPr>
        <a:xfrm>
          <a:off x="0" y="0"/>
          <a:ext cx="0" cy="0"/>
          <a:chOff x="0" y="0"/>
          <a:chExt cx="0" cy="0"/>
        </a:xfrm>
      </p:grpSpPr>
      <p:pic>
        <p:nvPicPr>
          <p:cNvPr id="6" name="Bildobjekt 5">
            <a:extLst>
              <a:ext uri="{FF2B5EF4-FFF2-40B4-BE49-F238E27FC236}">
                <a16:creationId xmlns:a16="http://schemas.microsoft.com/office/drawing/2014/main" id="{89CFF931-3475-16F2-8C38-2343735BF3FD}"/>
              </a:ext>
            </a:extLst>
          </p:cNvPr>
          <p:cNvPicPr>
            <a:picLocks noChangeAspect="1"/>
          </p:cNvPicPr>
          <p:nvPr/>
        </p:nvPicPr>
        <p:blipFill>
          <a:blip r:embed="rId3"/>
          <a:srcRect/>
          <a:stretch/>
        </p:blipFill>
        <p:spPr>
          <a:xfrm>
            <a:off x="43402" y="50801"/>
            <a:ext cx="12105195" cy="6807199"/>
          </a:xfrm>
          <a:prstGeom prst="rect">
            <a:avLst/>
          </a:prstGeom>
        </p:spPr>
      </p:pic>
      <p:sp>
        <p:nvSpPr>
          <p:cNvPr id="7" name="Rubrik 6">
            <a:extLst>
              <a:ext uri="{FF2B5EF4-FFF2-40B4-BE49-F238E27FC236}">
                <a16:creationId xmlns:a16="http://schemas.microsoft.com/office/drawing/2014/main" id="{EDC3820F-01E4-F297-7232-8769FA776336}"/>
              </a:ext>
            </a:extLst>
          </p:cNvPr>
          <p:cNvSpPr>
            <a:spLocks noGrp="1"/>
          </p:cNvSpPr>
          <p:nvPr>
            <p:ph type="ctrTitle"/>
          </p:nvPr>
        </p:nvSpPr>
        <p:spPr>
          <a:xfrm>
            <a:off x="0" y="2473010"/>
            <a:ext cx="5872163" cy="1170302"/>
          </a:xfrm>
        </p:spPr>
        <p:txBody>
          <a:bodyPr/>
          <a:lstStyle/>
          <a:p>
            <a:r>
              <a:rPr lang="sv-SE" sz="7200" dirty="0"/>
              <a:t>Agera</a:t>
            </a:r>
          </a:p>
        </p:txBody>
      </p:sp>
    </p:spTree>
    <p:extLst>
      <p:ext uri="{BB962C8B-B14F-4D97-AF65-F5344CB8AC3E}">
        <p14:creationId xmlns:p14="http://schemas.microsoft.com/office/powerpoint/2010/main" val="355591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07542-CEDF-D399-E417-BD9594F9742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AC8DEAC-A4F2-46E1-6355-77A402808A5B}"/>
              </a:ext>
            </a:extLst>
          </p:cNvPr>
          <p:cNvSpPr>
            <a:spLocks noGrp="1"/>
          </p:cNvSpPr>
          <p:nvPr>
            <p:ph type="title"/>
          </p:nvPr>
        </p:nvSpPr>
        <p:spPr>
          <a:xfrm>
            <a:off x="838200" y="785699"/>
            <a:ext cx="3533775" cy="791155"/>
          </a:xfrm>
          <a:solidFill>
            <a:schemeClr val="accent1"/>
          </a:solidFill>
        </p:spPr>
        <p:txBody>
          <a:bodyPr lIns="180000" tIns="108000" bIns="72000"/>
          <a:lstStyle/>
          <a:p>
            <a:r>
              <a:rPr lang="sv-SE" dirty="0">
                <a:solidFill>
                  <a:schemeClr val="tx2"/>
                </a:solidFill>
              </a:rPr>
              <a:t>Att tänka på</a:t>
            </a:r>
          </a:p>
        </p:txBody>
      </p:sp>
      <p:sp>
        <p:nvSpPr>
          <p:cNvPr id="3" name="Platshållare för innehåll 2">
            <a:extLst>
              <a:ext uri="{FF2B5EF4-FFF2-40B4-BE49-F238E27FC236}">
                <a16:creationId xmlns:a16="http://schemas.microsoft.com/office/drawing/2014/main" id="{0FDAA6DD-CDB7-0DF7-E73E-B884EDEFFCCC}"/>
              </a:ext>
            </a:extLst>
          </p:cNvPr>
          <p:cNvSpPr>
            <a:spLocks noGrp="1"/>
          </p:cNvSpPr>
          <p:nvPr>
            <p:ph sz="half" idx="10"/>
          </p:nvPr>
        </p:nvSpPr>
        <p:spPr>
          <a:xfrm>
            <a:off x="838200" y="2079505"/>
            <a:ext cx="10720388" cy="3515134"/>
          </a:xfrm>
        </p:spPr>
        <p:txBody>
          <a:bodyPr/>
          <a:lstStyle/>
          <a:p>
            <a:pPr>
              <a:lnSpc>
                <a:spcPct val="100000"/>
              </a:lnSpc>
              <a:spcBef>
                <a:spcPts val="1400"/>
              </a:spcBef>
            </a:pPr>
            <a:r>
              <a:rPr lang="sv-SE" dirty="0"/>
              <a:t>Om du reagerar på att något inte verkar stämma så ta det på allvar</a:t>
            </a:r>
          </a:p>
          <a:p>
            <a:pPr>
              <a:lnSpc>
                <a:spcPct val="100000"/>
              </a:lnSpc>
              <a:spcBef>
                <a:spcPts val="1400"/>
              </a:spcBef>
            </a:pPr>
            <a:r>
              <a:rPr lang="sv-SE" dirty="0"/>
              <a:t>Hur du ska agera beror på dina arbetsuppgifter på flygplatsen</a:t>
            </a:r>
          </a:p>
          <a:p>
            <a:pPr>
              <a:lnSpc>
                <a:spcPct val="100000"/>
              </a:lnSpc>
              <a:spcBef>
                <a:spcPts val="1400"/>
              </a:spcBef>
            </a:pPr>
            <a:r>
              <a:rPr lang="sv-SE" dirty="0"/>
              <a:t>Det kan finnas personer som utöver kontroll över andra i resesällskapet</a:t>
            </a:r>
          </a:p>
          <a:p>
            <a:pPr>
              <a:lnSpc>
                <a:spcPct val="100000"/>
              </a:lnSpc>
              <a:spcBef>
                <a:spcPts val="1400"/>
              </a:spcBef>
            </a:pPr>
            <a:r>
              <a:rPr lang="sv-SE" dirty="0"/>
              <a:t>Den som utnyttjas kan ha en funktionsnedsättning.</a:t>
            </a:r>
          </a:p>
        </p:txBody>
      </p:sp>
    </p:spTree>
    <p:extLst>
      <p:ext uri="{BB962C8B-B14F-4D97-AF65-F5344CB8AC3E}">
        <p14:creationId xmlns:p14="http://schemas.microsoft.com/office/powerpoint/2010/main" val="277160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78552-EFB6-C350-427A-BA584165DB9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F0BD868-2496-41E7-E9DD-7622316DDE87}"/>
              </a:ext>
            </a:extLst>
          </p:cNvPr>
          <p:cNvSpPr>
            <a:spLocks noGrp="1"/>
          </p:cNvSpPr>
          <p:nvPr>
            <p:ph type="title"/>
          </p:nvPr>
        </p:nvSpPr>
        <p:spPr>
          <a:xfrm>
            <a:off x="838800" y="759188"/>
            <a:ext cx="4204688" cy="791155"/>
          </a:xfrm>
          <a:solidFill>
            <a:schemeClr val="accent1"/>
          </a:solidFill>
        </p:spPr>
        <p:txBody>
          <a:bodyPr lIns="180000" tIns="108000" bIns="72000"/>
          <a:lstStyle/>
          <a:p>
            <a:r>
              <a:rPr lang="sv-SE" sz="4400" dirty="0">
                <a:solidFill>
                  <a:schemeClr val="tx2"/>
                </a:solidFill>
              </a:rPr>
              <a:t>3 sätt att agera</a:t>
            </a:r>
          </a:p>
        </p:txBody>
      </p:sp>
      <p:sp>
        <p:nvSpPr>
          <p:cNvPr id="3" name="Platshållare för innehåll 2">
            <a:extLst>
              <a:ext uri="{FF2B5EF4-FFF2-40B4-BE49-F238E27FC236}">
                <a16:creationId xmlns:a16="http://schemas.microsoft.com/office/drawing/2014/main" id="{E62DB45A-433E-81F3-0D38-B41CF7DA8DDE}"/>
              </a:ext>
            </a:extLst>
          </p:cNvPr>
          <p:cNvSpPr>
            <a:spLocks noGrp="1"/>
          </p:cNvSpPr>
          <p:nvPr>
            <p:ph sz="half" idx="1"/>
          </p:nvPr>
        </p:nvSpPr>
        <p:spPr/>
        <p:txBody>
          <a:bodyPr/>
          <a:lstStyle/>
          <a:p>
            <a:pPr marL="514350" indent="-514350">
              <a:lnSpc>
                <a:spcPct val="100000"/>
              </a:lnSpc>
              <a:buFont typeface="+mj-lt"/>
              <a:buAutoNum type="arabicPeriod"/>
            </a:pPr>
            <a:r>
              <a:rPr lang="sv-SE" dirty="0"/>
              <a:t>Fråga</a:t>
            </a:r>
          </a:p>
          <a:p>
            <a:pPr marL="514350" indent="-514350">
              <a:lnSpc>
                <a:spcPct val="100000"/>
              </a:lnSpc>
              <a:buFont typeface="+mj-lt"/>
              <a:buAutoNum type="arabicPeriod"/>
            </a:pPr>
            <a:r>
              <a:rPr lang="sv-SE" dirty="0"/>
              <a:t>Dokumentera</a:t>
            </a:r>
          </a:p>
          <a:p>
            <a:pPr marL="514350" indent="-514350">
              <a:lnSpc>
                <a:spcPct val="100000"/>
              </a:lnSpc>
              <a:buFont typeface="+mj-lt"/>
              <a:buAutoNum type="arabicPeriod"/>
            </a:pPr>
            <a:r>
              <a:rPr lang="sv-SE" dirty="0"/>
              <a:t>Kontakta myndigheter</a:t>
            </a:r>
          </a:p>
        </p:txBody>
      </p:sp>
    </p:spTree>
    <p:extLst>
      <p:ext uri="{BB962C8B-B14F-4D97-AF65-F5344CB8AC3E}">
        <p14:creationId xmlns:p14="http://schemas.microsoft.com/office/powerpoint/2010/main" val="115119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PM-2023">
  <a:themeElements>
    <a:clrScheme name="NSPM">
      <a:dk1>
        <a:srgbClr val="000000"/>
      </a:dk1>
      <a:lt1>
        <a:srgbClr val="FFFFFF"/>
      </a:lt1>
      <a:dk2>
        <a:srgbClr val="272828"/>
      </a:dk2>
      <a:lt2>
        <a:srgbClr val="D3D3D3"/>
      </a:lt2>
      <a:accent1>
        <a:srgbClr val="9ECACA"/>
      </a:accent1>
      <a:accent2>
        <a:srgbClr val="9B5770"/>
      </a:accent2>
      <a:accent3>
        <a:srgbClr val="DFB089"/>
      </a:accent3>
      <a:accent4>
        <a:srgbClr val="5C7499"/>
      </a:accent4>
      <a:accent5>
        <a:srgbClr val="C2B3D6"/>
      </a:accent5>
      <a:accent6>
        <a:srgbClr val="A9A9A9"/>
      </a:accent6>
      <a:hlink>
        <a:srgbClr val="94A2CB"/>
      </a:hlink>
      <a:folHlink>
        <a:srgbClr val="954F72"/>
      </a:folHlink>
    </a:clrScheme>
    <a:fontScheme name="JÄMY_teckensnitt">
      <a:majorFont>
        <a:latin typeface="Gotham Narrow Bold"/>
        <a:ea typeface=""/>
        <a:cs typeface=""/>
      </a:majorFont>
      <a:minorFont>
        <a:latin typeface="Gotham Narrow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PM-mall-2023-03-03 (003)  -  Skrivskyddad" id="{05699C3F-AA33-4376-8639-993BB5985BED}" vid="{7FB8AF10-835D-4F4D-B7A6-824377596515}"/>
    </a:ext>
  </a:extLst>
</a:theme>
</file>

<file path=ppt/theme/theme2.xml><?xml version="1.0" encoding="utf-8"?>
<a:theme xmlns:a="http://schemas.openxmlformats.org/drawingml/2006/main" name="1_NSPM-2023">
  <a:themeElements>
    <a:clrScheme name="NSPM">
      <a:dk1>
        <a:srgbClr val="000000"/>
      </a:dk1>
      <a:lt1>
        <a:srgbClr val="FFFFFF"/>
      </a:lt1>
      <a:dk2>
        <a:srgbClr val="272828"/>
      </a:dk2>
      <a:lt2>
        <a:srgbClr val="D3D3D3"/>
      </a:lt2>
      <a:accent1>
        <a:srgbClr val="9ECACA"/>
      </a:accent1>
      <a:accent2>
        <a:srgbClr val="9B5770"/>
      </a:accent2>
      <a:accent3>
        <a:srgbClr val="DFB089"/>
      </a:accent3>
      <a:accent4>
        <a:srgbClr val="5C7499"/>
      </a:accent4>
      <a:accent5>
        <a:srgbClr val="C2B3D6"/>
      </a:accent5>
      <a:accent6>
        <a:srgbClr val="A9A9A9"/>
      </a:accent6>
      <a:hlink>
        <a:srgbClr val="94A2CB"/>
      </a:hlink>
      <a:folHlink>
        <a:srgbClr val="954F72"/>
      </a:folHlink>
    </a:clrScheme>
    <a:fontScheme name="JÄMY_teckensnitt">
      <a:majorFont>
        <a:latin typeface="Gotham Narrow Bold"/>
        <a:ea typeface=""/>
        <a:cs typeface=""/>
      </a:majorFont>
      <a:minorFont>
        <a:latin typeface="Gotham Narrow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PM-mall-2023-03-03 (003)  -  Skrivskyddad" id="{05699C3F-AA33-4376-8639-993BB5985BED}" vid="{7FB8AF10-835D-4F4D-B7A6-82437759651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7F92A8133A42A4EADD5C2C87A8A1E81" ma:contentTypeVersion="2" ma:contentTypeDescription="Skapa ett nytt dokument." ma:contentTypeScope="" ma:versionID="0c3f9c9cb65991b1e6496ace98d933eb">
  <xsd:schema xmlns:xsd="http://www.w3.org/2001/XMLSchema" xmlns:xs="http://www.w3.org/2001/XMLSchema" xmlns:p="http://schemas.microsoft.com/office/2006/metadata/properties" xmlns:ns1="http://schemas.microsoft.com/sharepoint/v3" xmlns:ns2="10188db8-b5c9-45b5-9274-f18bfa736468" targetNamespace="http://schemas.microsoft.com/office/2006/metadata/properties" ma:root="true" ma:fieldsID="788f71a136db7e09df1d685131466d35" ns1:_="" ns2:_="">
    <xsd:import namespace="http://schemas.microsoft.com/sharepoint/v3"/>
    <xsd:import namespace="10188db8-b5c9-45b5-9274-f18bfa736468"/>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malagt startdatum" ma:description="Schemalagt startdatum är en webbplatskolumn som skapas via publiceringsfunktionen. Den används för att ange datum och tid för när sidan ska visas för besökare på webbplatsen för första gången." ma:hidden="true" ma:internalName="PublishingStartDate">
      <xsd:simpleType>
        <xsd:restriction base="dms:Unknown"/>
      </xsd:simpleType>
    </xsd:element>
    <xsd:element name="PublishingExpirationDate" ma:index="9" nillable="true" ma:displayName="Schemalagt slutdatum" ma:description="Schemalagt slutdatum är en webbplatskolumn som skapas via publiceringsfunktionen. Den används för att ange datum och tid för när sidan inte längre ska visas för besökare på webbplatse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188db8-b5c9-45b5-9274-f18bfa736468" elementFormDefault="qualified">
    <xsd:import namespace="http://schemas.microsoft.com/office/2006/documentManagement/types"/>
    <xsd:import namespace="http://schemas.microsoft.com/office/infopath/2007/PartnerControls"/>
    <xsd:element name="SharedWithUsers" ma:index="10"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C402CCE-7A37-4614-95B4-37210C43B833}"/>
</file>

<file path=customXml/itemProps2.xml><?xml version="1.0" encoding="utf-8"?>
<ds:datastoreItem xmlns:ds="http://schemas.openxmlformats.org/officeDocument/2006/customXml" ds:itemID="{BE759F94-7A5B-4433-AEBD-5E4D0E742041}">
  <ds:schemaRefs>
    <ds:schemaRef ds:uri="http://www.w3.org/XML/1998/namespace"/>
    <ds:schemaRef ds:uri="http://schemas.microsoft.com/office/infopath/2007/PartnerControls"/>
    <ds:schemaRef ds:uri="http://purl.org/dc/elements/1.1/"/>
    <ds:schemaRef ds:uri="http://purl.org/dc/term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f409d4a6-3497-49fc-95c7-c33b8ac76439"/>
  </ds:schemaRefs>
</ds:datastoreItem>
</file>

<file path=customXml/itemProps3.xml><?xml version="1.0" encoding="utf-8"?>
<ds:datastoreItem xmlns:ds="http://schemas.openxmlformats.org/officeDocument/2006/customXml" ds:itemID="{A5C9A588-0F67-47CB-9E3E-9D734B9785A9}">
  <ds:schemaRefs>
    <ds:schemaRef ds:uri="http://schemas.microsoft.com/sharepoint/v3/contenttype/forms"/>
  </ds:schemaRefs>
</ds:datastoreItem>
</file>

<file path=customXml/itemProps4.xml><?xml version="1.0" encoding="utf-8"?>
<ds:datastoreItem xmlns:ds="http://schemas.openxmlformats.org/officeDocument/2006/customXml" ds:itemID="{49B52B24-21B1-45DA-8755-B37588D8764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NSPM-mall-2023-03-03 (003)</Template>
  <TotalTime>576</TotalTime>
  <Words>1731</Words>
  <Application>Microsoft Office PowerPoint</Application>
  <PresentationFormat>Bredbild</PresentationFormat>
  <Paragraphs>228</Paragraphs>
  <Slides>15</Slides>
  <Notes>15</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15</vt:i4>
      </vt:variant>
    </vt:vector>
  </HeadingPairs>
  <TitlesOfParts>
    <vt:vector size="25" baseType="lpstr">
      <vt:lpstr>Calibri</vt:lpstr>
      <vt:lpstr>Brandon Grotesque Black</vt:lpstr>
      <vt:lpstr>Aptos</vt:lpstr>
      <vt:lpstr>Gotham Narrow Bold</vt:lpstr>
      <vt:lpstr>Gotham Narrow Book</vt:lpstr>
      <vt:lpstr>Symbol</vt:lpstr>
      <vt:lpstr>Gotham Narrow Light</vt:lpstr>
      <vt:lpstr>Arial</vt:lpstr>
      <vt:lpstr>NSPM-2023</vt:lpstr>
      <vt:lpstr>1_NSPM-2023</vt:lpstr>
      <vt:lpstr>Att upptäcka och agera vid misstanke om människohandel</vt:lpstr>
      <vt:lpstr>Upptäcka</vt:lpstr>
      <vt:lpstr>Reflektioner</vt:lpstr>
      <vt:lpstr>Olika former av exploatering</vt:lpstr>
      <vt:lpstr>Känner du igen situationerna i filmen?</vt:lpstr>
      <vt:lpstr>Känner du igen tecknen?</vt:lpstr>
      <vt:lpstr>Agera</vt:lpstr>
      <vt:lpstr>Att tänka på</vt:lpstr>
      <vt:lpstr>3 sätt att agera</vt:lpstr>
      <vt:lpstr>Fråga – kan jag hjälpa dig med något?</vt:lpstr>
      <vt:lpstr>Fråga enskilt</vt:lpstr>
      <vt:lpstr>Om det ingår i ditt arbete att ha  enskilda samtal med resenärer</vt:lpstr>
      <vt:lpstr>Dokumentera</vt:lpstr>
      <vt:lpstr>Larmkort Umeå flygplats</vt:lpstr>
      <vt:lpstr>Vill du lära dig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Catrin Sandman</dc:creator>
  <cp:lastModifiedBy>Petra Bunsop (Strategiska Initiativ och Innovation - Hållbar utveckling)</cp:lastModifiedBy>
  <cp:revision>9</cp:revision>
  <cp:lastPrinted>2017-10-29T16:21:13Z</cp:lastPrinted>
  <dcterms:created xsi:type="dcterms:W3CDTF">2024-12-19T12:06:32Z</dcterms:created>
  <dcterms:modified xsi:type="dcterms:W3CDTF">2025-10-23T09:46:38Z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0x010100E7F92A8133A42A4EADD5C2C87A8A1E81</vt:lpwstr>
  </property>
  <property fmtid="{D5CDD505-2E9C-101B-9397-08002B2CF9AE}" pid="3" name="AuthorIds_UIVersion_1536">
    <vt:lpwstr>31</vt:lpwstr>
  </property>
  <property fmtid="{D5CDD505-2E9C-101B-9397-08002B2CF9AE}" pid="4" name="MediaServiceImageTags">
    <vt:lpwstr/>
  </property>
  <property fmtid="{D5CDD505-2E9C-101B-9397-08002B2CF9AE}" pid="5" name="MSIP_Label_fcde3a35-8da8-4c7f-b979-2f5bf715068f_Enabled">
    <vt:lpwstr>true</vt:lpwstr>
  </property>
  <property fmtid="{D5CDD505-2E9C-101B-9397-08002B2CF9AE}" pid="6" name="MSIP_Label_fcde3a35-8da8-4c7f-b979-2f5bf715068f_SetDate">
    <vt:lpwstr>2025-03-24T10:50:34Z</vt:lpwstr>
  </property>
  <property fmtid="{D5CDD505-2E9C-101B-9397-08002B2CF9AE}" pid="7" name="MSIP_Label_fcde3a35-8da8-4c7f-b979-2f5bf715068f_Method">
    <vt:lpwstr>Privileged</vt:lpwstr>
  </property>
  <property fmtid="{D5CDD505-2E9C-101B-9397-08002B2CF9AE}" pid="8" name="MSIP_Label_fcde3a35-8da8-4c7f-b979-2f5bf715068f_Name">
    <vt:lpwstr>Publik</vt:lpwstr>
  </property>
  <property fmtid="{D5CDD505-2E9C-101B-9397-08002B2CF9AE}" pid="9" name="MSIP_Label_fcde3a35-8da8-4c7f-b979-2f5bf715068f_SiteId">
    <vt:lpwstr>0b3b45c6-70cd-4220-8bf9-a1daee8f0f45</vt:lpwstr>
  </property>
  <property fmtid="{D5CDD505-2E9C-101B-9397-08002B2CF9AE}" pid="10" name="MSIP_Label_fcde3a35-8da8-4c7f-b979-2f5bf715068f_ActionId">
    <vt:lpwstr>b2a3866a-553d-4acd-8ccf-932b7cd98780</vt:lpwstr>
  </property>
  <property fmtid="{D5CDD505-2E9C-101B-9397-08002B2CF9AE}" pid="11" name="MSIP_Label_fcde3a35-8da8-4c7f-b979-2f5bf715068f_ContentBits">
    <vt:lpwstr>0</vt:lpwstr>
  </property>
  <property fmtid="{D5CDD505-2E9C-101B-9397-08002B2CF9AE}" pid="12" name="_dlc_DocIdItemGuid">
    <vt:lpwstr>60ee85a0-ace1-46ce-9452-2ac0840fe20f</vt:lpwstr>
  </property>
</Properties>
</file>