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4" r:id="rId5"/>
  </p:sldMasterIdLst>
  <p:notesMasterIdLst>
    <p:notesMasterId r:id="rId11"/>
  </p:notesMasterIdLst>
  <p:sldIdLst>
    <p:sldId id="352" r:id="rId6"/>
    <p:sldId id="360" r:id="rId7"/>
    <p:sldId id="359" r:id="rId8"/>
    <p:sldId id="377" r:id="rId9"/>
    <p:sldId id="368" r:id="rId10"/>
  </p:sldIdLst>
  <p:sldSz cx="12192000" cy="6858000"/>
  <p:notesSz cx="6858000" cy="9144000"/>
  <p:embeddedFontLst>
    <p:embeddedFont>
      <p:font typeface="Brandon Grotesque Black" panose="020B0A03020203060202" charset="0"/>
      <p:regular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5770"/>
    <a:srgbClr val="000000"/>
    <a:srgbClr val="ECDDE2"/>
    <a:srgbClr val="C598A9"/>
    <a:srgbClr val="2728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B70E0-EC9D-419D-845D-E27C306FE704}" v="9" dt="2025-03-04T13:37:34.7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8058" autoAdjust="0"/>
  </p:normalViewPr>
  <p:slideViewPr>
    <p:cSldViewPr snapToGrid="0" snapToObjects="1" showGuides="1">
      <p:cViewPr varScale="1">
        <p:scale>
          <a:sx n="87" d="100"/>
          <a:sy n="87" d="100"/>
        </p:scale>
        <p:origin x="1434" y="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font" Target="fonts/font1.fntdata"/><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1"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ABF2-EE0E-CB47-8C37-A66C2DD69C04}" type="datetimeFigureOut">
              <a:rPr lang="en-GB" smtClean="0"/>
              <a:t>29/08/2025</a:t>
            </a:fld>
            <a:endParaRPr lang="en-GB"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116E-27EF-2742-AD7A-12D21E7770CC}" type="slidenum">
              <a:rPr lang="en-GB" smtClean="0"/>
              <a:t>‹#›</a:t>
            </a:fld>
            <a:endParaRPr lang="en-GB" dirty="0"/>
          </a:p>
        </p:txBody>
      </p:sp>
    </p:spTree>
    <p:extLst>
      <p:ext uri="{BB962C8B-B14F-4D97-AF65-F5344CB8AC3E}">
        <p14:creationId xmlns:p14="http://schemas.microsoft.com/office/powerpoint/2010/main" val="125723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nspm@jamstalldhetsmyndighe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718E-69CF-DC76-D7CB-BE22177D6B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16E726-D4CD-57A3-0417-33D779D296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0454B7-9149-D30F-22D3-C9B60C4A90AC}"/>
              </a:ext>
            </a:extLst>
          </p:cNvPr>
          <p:cNvSpPr>
            <a:spLocks noGrp="1"/>
          </p:cNvSpPr>
          <p:nvPr>
            <p:ph type="body" idx="1"/>
          </p:nvPr>
        </p:nvSpPr>
        <p:spPr/>
        <p:txBody>
          <a:bodyPr/>
          <a:lstStyle/>
          <a:p>
            <a:pPr>
              <a:lnSpc>
                <a:spcPct val="110000"/>
              </a:lnSpc>
              <a:spcBef>
                <a:spcPts val="1800"/>
              </a:spcBef>
              <a:spcAft>
                <a:spcPts val="400"/>
              </a:spcAft>
            </a:pPr>
            <a:r>
              <a:rPr lang="sv-SE" sz="1800" b="1" dirty="0">
                <a:effectLst/>
                <a:latin typeface="Gotham Narrow Bold" pitchFamily="50" charset="0"/>
              </a:rPr>
              <a:t>Om reflektionsfrågor till utbildningsfilmen</a:t>
            </a:r>
          </a:p>
          <a:p>
            <a:pPr marL="0" marR="0" lvl="0" indent="0" algn="just" defTabSz="914400" rtl="0" eaLnBrk="1" fontAlgn="auto" latinLnBrk="0" hangingPunct="1">
              <a:lnSpc>
                <a:spcPct val="120000"/>
              </a:lnSpc>
              <a:spcBef>
                <a:spcPts val="0"/>
              </a:spcBef>
              <a:spcAft>
                <a:spcPts val="600"/>
              </a:spcAft>
              <a:buClrTx/>
              <a:buSzTx/>
              <a:buFontTx/>
              <a:buNone/>
              <a:tabLst/>
              <a:defRPr/>
            </a:pPr>
            <a:r>
              <a:rPr lang="sv-SE" sz="1800" dirty="0">
                <a:effectLst/>
                <a:latin typeface="Gotham Narrow Light" pitchFamily="50" charset="0"/>
                <a:ea typeface="Gotham Narrow Light" pitchFamily="50" charset="0"/>
                <a:cs typeface="Times New Roman" panose="02020603050405020304" pitchFamily="18" charset="0"/>
              </a:rPr>
              <a:t>Det här är en kortare presentation med reflektionsfrågor till utbildningsfilmen om att upptäcka och agera vid misstanke om människohandel. Filmen vänder sig till alla som arbetar på en flygplats och därmed flera olika yrken. För att de medarbetare som ser filmen ska veta vad de ska göra utifrån sin egen yrkesroll om de misstänker människohandel så finns här förslag på reflektionsfrågor och möjlighet att ge information om era lokala rutiner för aktuell arbetsgrupp.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b="1" dirty="0">
                <a:effectLst/>
                <a:latin typeface="Gotham Narrow Light" pitchFamily="50" charset="0"/>
                <a:ea typeface="Gotham Narrow Light" pitchFamily="50" charset="0"/>
                <a:cs typeface="Times New Roman" panose="02020603050405020304" pitchFamily="18" charset="0"/>
              </a:rPr>
              <a:t>Tidsåtgång</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Presentationen tar cirka 15 minuter att genomföra. För fördjupade diskussioner finns även en längre version för gruppdiskussioner.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nSpc>
                <a:spcPct val="110000"/>
              </a:lnSpc>
              <a:spcBef>
                <a:spcPts val="1800"/>
              </a:spcBef>
              <a:spcAft>
                <a:spcPts val="400"/>
              </a:spcAft>
            </a:pPr>
            <a:r>
              <a:rPr lang="sv-SE" sz="1800" b="1" dirty="0">
                <a:effectLst/>
                <a:latin typeface="Gotham Narrow Bold" pitchFamily="50" charset="0"/>
              </a:rPr>
              <a:t>Förberedelser inför gruppdiskussionen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Gå igenom era lokala rutiner så att de är uppdaterade. På sida 4 finns en checklista att gå igenom innan ni håller gruppdiskussionen</a:t>
            </a:r>
            <a:r>
              <a:rPr lang="sv-SE" sz="1800" b="0" dirty="0">
                <a:effectLst/>
                <a:latin typeface="Gotham Narrow Bold" pitchFamily="50" charset="0"/>
              </a:rPr>
              <a:t>. För flygplatser som drivs av </a:t>
            </a:r>
            <a:r>
              <a:rPr lang="sv-SE" sz="1800" b="0" dirty="0" err="1">
                <a:effectLst/>
                <a:latin typeface="Gotham Narrow Bold" pitchFamily="50" charset="0"/>
              </a:rPr>
              <a:t>Swedavia</a:t>
            </a:r>
            <a:r>
              <a:rPr lang="sv-SE" sz="1800" b="0" dirty="0">
                <a:effectLst/>
                <a:latin typeface="Gotham Narrow Bold" pitchFamily="50" charset="0"/>
              </a:rPr>
              <a:t> finns det på sida 5 möjlighet att lägga in information från larmkort. Uppdatera då och ta fram den sidan, och ta istället bort sida 4 i presentationen. </a:t>
            </a:r>
          </a:p>
          <a:p>
            <a:pPr algn="just">
              <a:lnSpc>
                <a:spcPct val="120000"/>
              </a:lnSpc>
              <a:spcAft>
                <a:spcPts val="600"/>
              </a:spcAft>
            </a:pPr>
            <a:endParaRPr lang="sv-SE" sz="1800" b="1" dirty="0">
              <a:effectLst/>
              <a:latin typeface="Gotham Narrow Bold" pitchFamily="50" charset="0"/>
            </a:endParaRPr>
          </a:p>
          <a:p>
            <a:pPr>
              <a:lnSpc>
                <a:spcPct val="130000"/>
              </a:lnSpc>
              <a:spcBef>
                <a:spcPts val="800"/>
              </a:spcBef>
            </a:pPr>
            <a:r>
              <a:rPr lang="sv-SE" sz="1000" b="1" dirty="0">
                <a:effectLst/>
                <a:latin typeface="Gotham Narrow Light" pitchFamily="50" charset="0"/>
                <a:ea typeface="Gotham Narrow Light" pitchFamily="50" charset="0"/>
                <a:cs typeface="Times New Roman" panose="02020603050405020304" pitchFamily="18" charset="0"/>
              </a:rPr>
              <a:t>Om du vill veta mer</a:t>
            </a:r>
          </a:p>
          <a:p>
            <a:pPr marL="0" marR="0" lvl="0" indent="0" algn="l" defTabSz="914400" rtl="0" eaLnBrk="1" fontAlgn="auto" latinLnBrk="0" hangingPunct="1">
              <a:lnSpc>
                <a:spcPct val="130000"/>
              </a:lnSpc>
              <a:spcBef>
                <a:spcPts val="800"/>
              </a:spcBef>
              <a:spcAft>
                <a:spcPts val="0"/>
              </a:spcAft>
              <a:buClrTx/>
              <a:buSzTx/>
              <a:buFontTx/>
              <a:buNone/>
              <a:tabLst/>
              <a:defRPr/>
            </a:pPr>
            <a:r>
              <a:rPr lang="sv-SE" sz="1000" dirty="0">
                <a:effectLst/>
                <a:latin typeface="Gotham Narrow Light" pitchFamily="50" charset="0"/>
                <a:ea typeface="Gotham Narrow Light" pitchFamily="50" charset="0"/>
                <a:cs typeface="Times New Roman" panose="02020603050405020304" pitchFamily="18" charset="0"/>
              </a:rPr>
              <a:t>På webbsidan </a:t>
            </a:r>
            <a:r>
              <a:rPr lang="sv-SE" sz="1800" dirty="0"/>
              <a:t>nspm.jamstalldhetsmyndigheten.se finns kunskap om sexuell exploatering av barn, prostitution och människohandel samlat. På Jämställdhetsmyndighetens webb finns även kunskap om bland annat mäns våld mot kvinnor och hedersrelaterat våld och förtryck: jamstalldhetsmyndigheten.se/mans-vald-mot-kvinnor</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b="1" dirty="0">
                <a:effectLst/>
                <a:latin typeface="Gotham Narrow Light" pitchFamily="50" charset="0"/>
                <a:ea typeface="Gotham Narrow Light" pitchFamily="50" charset="0"/>
                <a:cs typeface="Times New Roman" panose="02020603050405020304" pitchFamily="18" charset="0"/>
              </a:rPr>
              <a:t>Utvärdering</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Utvärdera gärna i slutet av diskussionen om medarbetarna har lärt sig något som de tror att de kommer ha användning av i sitt arbete. Har ni någon återkoppling ni vill ge kring materialet så vänligen kontakta:</a:t>
            </a:r>
          </a:p>
          <a:p>
            <a:pPr algn="just">
              <a:lnSpc>
                <a:spcPct val="120000"/>
              </a:lnSpc>
              <a:spcAft>
                <a:spcPts val="600"/>
              </a:spcAft>
            </a:pPr>
            <a:r>
              <a:rPr lang="sv-SE" sz="1800" u="sng" dirty="0">
                <a:solidFill>
                  <a:srgbClr val="0563C1"/>
                </a:solidFill>
                <a:effectLst/>
                <a:latin typeface="Gotham Narrow Light" pitchFamily="50" charset="0"/>
                <a:ea typeface="Gotham Narrow Light" pitchFamily="50" charset="0"/>
                <a:cs typeface="Times New Roman" panose="02020603050405020304" pitchFamily="18" charset="0"/>
                <a:hlinkClick r:id="rId3"/>
              </a:rPr>
              <a:t>nspm@jamstalldhetsmyndigheten.se</a:t>
            </a:r>
            <a:r>
              <a:rPr lang="sv-SE" sz="1800" dirty="0">
                <a:effectLst/>
                <a:latin typeface="Gotham Narrow Light" pitchFamily="50" charset="0"/>
                <a:ea typeface="Gotham Narrow Light" pitchFamily="50" charset="0"/>
                <a:cs typeface="Times New Roman" panose="02020603050405020304" pitchFamily="18" charset="0"/>
              </a:rPr>
              <a:t>.</a:t>
            </a:r>
          </a:p>
        </p:txBody>
      </p:sp>
      <p:sp>
        <p:nvSpPr>
          <p:cNvPr id="4" name="Platshållare för bildnummer 3">
            <a:extLst>
              <a:ext uri="{FF2B5EF4-FFF2-40B4-BE49-F238E27FC236}">
                <a16:creationId xmlns:a16="http://schemas.microsoft.com/office/drawing/2014/main" id="{2843670A-DCD6-3427-E391-3C444A819045}"/>
              </a:ext>
            </a:extLst>
          </p:cNvPr>
          <p:cNvSpPr>
            <a:spLocks noGrp="1"/>
          </p:cNvSpPr>
          <p:nvPr>
            <p:ph type="sldNum" sz="quarter" idx="5"/>
          </p:nvPr>
        </p:nvSpPr>
        <p:spPr/>
        <p:txBody>
          <a:bodyPr/>
          <a:lstStyle/>
          <a:p>
            <a:fld id="{91F6116E-27EF-2742-AD7A-12D21E7770CC}" type="slidenum">
              <a:rPr lang="en-GB" smtClean="0"/>
              <a:t>1</a:t>
            </a:fld>
            <a:endParaRPr lang="en-GB" dirty="0"/>
          </a:p>
        </p:txBody>
      </p:sp>
    </p:spTree>
    <p:extLst>
      <p:ext uri="{BB962C8B-B14F-4D97-AF65-F5344CB8AC3E}">
        <p14:creationId xmlns:p14="http://schemas.microsoft.com/office/powerpoint/2010/main" val="384952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ea typeface="Calibri"/>
                <a:cs typeface="Calibri"/>
              </a:rPr>
              <a:t>Diskutera med den som sitter bredvid i två minuter om ni känner igen något av det ni har sett i filmen från </a:t>
            </a:r>
            <a:r>
              <a:rPr lang="sv-SE">
                <a:ea typeface="Calibri"/>
                <a:cs typeface="Calibri"/>
              </a:rPr>
              <a:t>ert arbete?</a:t>
            </a:r>
            <a:endParaRPr lang="sv-SE" dirty="0">
              <a:ea typeface="Calibri"/>
              <a:cs typeface="Calibri"/>
            </a:endParaRPr>
          </a:p>
          <a:p>
            <a:endParaRPr lang="sv-SE" dirty="0">
              <a:ea typeface="Calibri"/>
              <a:cs typeface="Calibri"/>
            </a:endParaRPr>
          </a:p>
          <a:p>
            <a:r>
              <a:rPr lang="sv-SE" dirty="0"/>
              <a:t>Tid för denna bild:</a:t>
            </a:r>
            <a:r>
              <a:rPr lang="sv-SE" dirty="0">
                <a:ea typeface="Calibri"/>
                <a:cs typeface="Calibri"/>
              </a:rPr>
              <a:t>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2</a:t>
            </a:fld>
            <a:endParaRPr lang="en-GB" dirty="0"/>
          </a:p>
        </p:txBody>
      </p:sp>
    </p:spTree>
    <p:extLst>
      <p:ext uri="{BB962C8B-B14F-4D97-AF65-F5344CB8AC3E}">
        <p14:creationId xmlns:p14="http://schemas.microsoft.com/office/powerpoint/2010/main" val="392575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filmen får vi se exempel på att ett sätt att få kontakt med en resenär där det finns oro är att fråga om personen behöver hjälp med något. </a:t>
            </a:r>
          </a:p>
          <a:p>
            <a:endParaRPr lang="sv-SE" dirty="0"/>
          </a:p>
          <a:p>
            <a:pPr marL="171450" indent="-171450">
              <a:buFont typeface="Arial" panose="020B0604020202020204" pitchFamily="34" charset="0"/>
              <a:buChar char="•"/>
            </a:pPr>
            <a:r>
              <a:rPr lang="sv-SE" dirty="0"/>
              <a:t>Be varje deltagare skriva ner ett exempel på vad de skulle känna sig bekväma med att fråga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Be sedan deltagarna lyfta några exempel i helgrupp</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Tid för denna bild: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3</a:t>
            </a:fld>
            <a:endParaRPr lang="en-GB" dirty="0"/>
          </a:p>
        </p:txBody>
      </p:sp>
    </p:spTree>
    <p:extLst>
      <p:ext uri="{BB962C8B-B14F-4D97-AF65-F5344CB8AC3E}">
        <p14:creationId xmlns:p14="http://schemas.microsoft.com/office/powerpoint/2010/main" val="66952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E0C7-E615-1084-3692-E805FD3F95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B068C4-063C-1302-5B8E-069FCA167C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3361A1-2D46-47A8-8311-C82D13358138}"/>
              </a:ext>
            </a:extLst>
          </p:cNvPr>
          <p:cNvSpPr>
            <a:spLocks noGrp="1"/>
          </p:cNvSpPr>
          <p:nvPr>
            <p:ph type="body" idx="1"/>
          </p:nvPr>
        </p:nvSpPr>
        <p:spPr/>
        <p:txBody>
          <a:bodyPr/>
          <a:lstStyle/>
          <a:p>
            <a:r>
              <a:rPr lang="sv-SE" b="1"/>
              <a:t>Gå igenom larmkortet </a:t>
            </a:r>
            <a:r>
              <a:rPr lang="sv-SE"/>
              <a:t>för att se att alla har uppfattat vad som gäller på Arlanda flygplats. Det är viktigt att alla vet vem de i första hand ska kontakta om de misstänker människohandel eller tvångsgifte.</a:t>
            </a:r>
          </a:p>
          <a:p>
            <a:endParaRPr lang="sv-SE"/>
          </a:p>
          <a:p>
            <a:r>
              <a:rPr lang="sv-SE" b="1">
                <a:ea typeface="Calibri"/>
                <a:cs typeface="Calibri"/>
              </a:rPr>
              <a:t>Gå igenom vad som gäller för er.</a:t>
            </a:r>
          </a:p>
          <a:p>
            <a:pPr marL="171450" indent="-171450">
              <a:buFont typeface="Arial" panose="020B0604020202020204" pitchFamily="34" charset="0"/>
              <a:buChar char="•"/>
            </a:pPr>
            <a:r>
              <a:rPr lang="sv-SE"/>
              <a:t>Vem ni ska kontakta vid misstanke om människohandel eller tvångsgifte.</a:t>
            </a:r>
          </a:p>
          <a:p>
            <a:pPr marL="171450" indent="-171450">
              <a:buFont typeface="Arial" panose="020B0604020202020204" pitchFamily="34" charset="0"/>
              <a:buChar char="•"/>
            </a:pPr>
            <a:r>
              <a:rPr lang="sv-SE"/>
              <a:t>Hur kan ni göra för att, om möjligt behålla personen under uppsikt?</a:t>
            </a:r>
          </a:p>
          <a:p>
            <a:pPr marL="171450" indent="-171450">
              <a:buFont typeface="Arial" panose="020B0604020202020204" pitchFamily="34" charset="0"/>
              <a:buChar char="•"/>
            </a:pPr>
            <a:r>
              <a:rPr lang="sv-SE"/>
              <a:t>Kan någon kollega ringa LC samtidigt som du ringer 112?</a:t>
            </a:r>
          </a:p>
          <a:p>
            <a:endParaRPr lang="sv-SE"/>
          </a:p>
          <a:p>
            <a:r>
              <a:rPr lang="sv-SE" b="0"/>
              <a:t>Tid för denna bild: 10 minuter.</a:t>
            </a:r>
          </a:p>
        </p:txBody>
      </p:sp>
      <p:sp>
        <p:nvSpPr>
          <p:cNvPr id="4" name="Platshållare för bildnummer 3">
            <a:extLst>
              <a:ext uri="{FF2B5EF4-FFF2-40B4-BE49-F238E27FC236}">
                <a16:creationId xmlns:a16="http://schemas.microsoft.com/office/drawing/2014/main" id="{D74187A9-C685-1119-48AE-C9FBAFC01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6116E-27EF-2742-AD7A-12D21E7770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1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F6116E-27EF-2742-AD7A-12D21E7770CC}" type="slidenum">
              <a:rPr lang="en-GB" smtClean="0"/>
              <a:t>5</a:t>
            </a:fld>
            <a:endParaRPr lang="en-GB" dirty="0"/>
          </a:p>
        </p:txBody>
      </p:sp>
    </p:spTree>
    <p:extLst>
      <p:ext uri="{BB962C8B-B14F-4D97-AF65-F5344CB8AC3E}">
        <p14:creationId xmlns:p14="http://schemas.microsoft.com/office/powerpoint/2010/main" val="352680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dirty="0"/>
              <a:t>Klicka här för att </a:t>
            </a:r>
            <a:br>
              <a:rPr lang="sv-SE" noProof="0" dirty="0"/>
            </a:br>
            <a:r>
              <a:rPr lang="sv-SE" noProof="0" dirty="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sv-SE" noProof="0" dirty="0"/>
          </a:p>
        </p:txBody>
      </p:sp>
    </p:spTree>
    <p:extLst>
      <p:ext uri="{BB962C8B-B14F-4D97-AF65-F5344CB8AC3E}">
        <p14:creationId xmlns:p14="http://schemas.microsoft.com/office/powerpoint/2010/main" val="357548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1185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229737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dirty="0"/>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Hibiskus bakgrund</a:t>
            </a:r>
            <a:endParaRPr lang="sv-SE" noProof="0" dirty="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23424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dirty="0"/>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Hav bakgrund</a:t>
            </a:r>
            <a:endParaRPr lang="sv-SE" noProof="0" dirty="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31162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dirty="0"/>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svart bakgrund</a:t>
            </a:r>
            <a:endParaRPr lang="sv-SE" noProof="0" dirty="0"/>
          </a:p>
        </p:txBody>
      </p:sp>
    </p:spTree>
    <p:extLst>
      <p:ext uri="{BB962C8B-B14F-4D97-AF65-F5344CB8AC3E}">
        <p14:creationId xmlns:p14="http://schemas.microsoft.com/office/powerpoint/2010/main" val="24160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dirty="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dirty="0"/>
              <a:t>Rubrik mot Hibiskus bakgrund</a:t>
            </a:r>
          </a:p>
        </p:txBody>
      </p:sp>
    </p:spTree>
    <p:extLst>
      <p:ext uri="{BB962C8B-B14F-4D97-AF65-F5344CB8AC3E}">
        <p14:creationId xmlns:p14="http://schemas.microsoft.com/office/powerpoint/2010/main" val="29627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dirty="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dirty="0"/>
              <a:t>Rubrik mot svart bakgrund</a:t>
            </a:r>
          </a:p>
        </p:txBody>
      </p:sp>
    </p:spTree>
    <p:extLst>
      <p:ext uri="{BB962C8B-B14F-4D97-AF65-F5344CB8AC3E}">
        <p14:creationId xmlns:p14="http://schemas.microsoft.com/office/powerpoint/2010/main" val="19307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dirty="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dirty="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dirty="0"/>
              <a:t>Eventuell underrubrik kapitelsida</a:t>
            </a:r>
          </a:p>
        </p:txBody>
      </p:sp>
    </p:spTree>
    <p:extLst>
      <p:ext uri="{BB962C8B-B14F-4D97-AF65-F5344CB8AC3E}">
        <p14:creationId xmlns:p14="http://schemas.microsoft.com/office/powerpoint/2010/main" val="1385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22307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451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dirty="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24943329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03" r:id="rId6"/>
    <p:sldLayoutId id="2147483697" r:id="rId7"/>
    <p:sldLayoutId id="2147483698" r:id="rId8"/>
    <p:sldLayoutId id="2147483706" r:id="rId9"/>
    <p:sldLayoutId id="2147483699" r:id="rId10"/>
    <p:sldLayoutId id="2147483700" r:id="rId11"/>
    <p:sldLayoutId id="214748372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4542-D0B6-EB97-E055-5B77CC7DA5EE}"/>
            </a:ext>
          </a:extLst>
        </p:cNvPr>
        <p:cNvGrpSpPr/>
        <p:nvPr/>
      </p:nvGrpSpPr>
      <p:grpSpPr>
        <a:xfrm>
          <a:off x="0" y="0"/>
          <a:ext cx="0" cy="0"/>
          <a:chOff x="0" y="0"/>
          <a:chExt cx="0" cy="0"/>
        </a:xfrm>
      </p:grpSpPr>
      <p:pic>
        <p:nvPicPr>
          <p:cNvPr id="3" name="Bildobjekt 2" descr="En bild som visar klädsel, person, Människoansikte, inomhus&#10;&#10;Automatiskt genererad beskrivning">
            <a:extLst>
              <a:ext uri="{FF2B5EF4-FFF2-40B4-BE49-F238E27FC236}">
                <a16:creationId xmlns:a16="http://schemas.microsoft.com/office/drawing/2014/main" id="{18C3AAD7-C350-F20D-1AFA-81799A8A5F5E}"/>
              </a:ext>
            </a:extLst>
          </p:cNvPr>
          <p:cNvPicPr>
            <a:picLocks noChangeAspect="1"/>
          </p:cNvPicPr>
          <p:nvPr/>
        </p:nvPicPr>
        <p:blipFill>
          <a:blip r:embed="rId3"/>
          <a:stretch>
            <a:fillRect/>
          </a:stretch>
        </p:blipFill>
        <p:spPr>
          <a:xfrm>
            <a:off x="0" y="0"/>
            <a:ext cx="12192000" cy="6858000"/>
          </a:xfrm>
          <a:prstGeom prst="rect">
            <a:avLst/>
          </a:prstGeom>
        </p:spPr>
      </p:pic>
      <p:pic>
        <p:nvPicPr>
          <p:cNvPr id="9" name="Bildobjekt 8">
            <a:extLst>
              <a:ext uri="{FF2B5EF4-FFF2-40B4-BE49-F238E27FC236}">
                <a16:creationId xmlns:a16="http://schemas.microsoft.com/office/drawing/2014/main" id="{EF5F6A91-7758-C4F8-2FAD-024B208E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grpSp>
        <p:nvGrpSpPr>
          <p:cNvPr id="10" name="Grupp 9">
            <a:extLst>
              <a:ext uri="{FF2B5EF4-FFF2-40B4-BE49-F238E27FC236}">
                <a16:creationId xmlns:a16="http://schemas.microsoft.com/office/drawing/2014/main" id="{52883290-175B-3154-0131-37C9AC44A27D}"/>
              </a:ext>
            </a:extLst>
          </p:cNvPr>
          <p:cNvGrpSpPr/>
          <p:nvPr/>
        </p:nvGrpSpPr>
        <p:grpSpPr>
          <a:xfrm>
            <a:off x="10185722" y="5977989"/>
            <a:ext cx="1726264" cy="665879"/>
            <a:chOff x="10185722" y="5977989"/>
            <a:chExt cx="1726264" cy="665879"/>
          </a:xfrm>
        </p:grpSpPr>
        <p:sp>
          <p:nvSpPr>
            <p:cNvPr id="11" name="Rektangel 10">
              <a:extLst>
                <a:ext uri="{FF2B5EF4-FFF2-40B4-BE49-F238E27FC236}">
                  <a16:creationId xmlns:a16="http://schemas.microsoft.com/office/drawing/2014/main" id="{2DC49994-82CB-7E70-C6DF-F47ABD661349}"/>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extLst>
                <a:ext uri="{FF2B5EF4-FFF2-40B4-BE49-F238E27FC236}">
                  <a16:creationId xmlns:a16="http://schemas.microsoft.com/office/drawing/2014/main" id="{215739DC-A992-5F93-894F-3AB663CD291B}"/>
                </a:ext>
              </a:extLst>
            </p:cNvPr>
            <p:cNvPicPr>
              <a:picLocks noChangeAspect="1"/>
            </p:cNvPicPr>
            <p:nvPr userDrawn="1"/>
          </p:nvPicPr>
          <p:blipFill>
            <a:blip r:embed="rId5"/>
            <a:stretch>
              <a:fillRect/>
            </a:stretch>
          </p:blipFill>
          <p:spPr>
            <a:xfrm>
              <a:off x="10337975" y="6001139"/>
              <a:ext cx="1509532" cy="608006"/>
            </a:xfrm>
            <a:prstGeom prst="rect">
              <a:avLst/>
            </a:prstGeom>
          </p:spPr>
        </p:pic>
      </p:grpSp>
      <p:sp>
        <p:nvSpPr>
          <p:cNvPr id="13" name="Rubrik 4">
            <a:extLst>
              <a:ext uri="{FF2B5EF4-FFF2-40B4-BE49-F238E27FC236}">
                <a16:creationId xmlns:a16="http://schemas.microsoft.com/office/drawing/2014/main" id="{9D0C9A7C-AB4B-61C7-B622-DC6881AB703B}"/>
              </a:ext>
            </a:extLst>
          </p:cNvPr>
          <p:cNvSpPr>
            <a:spLocks noGrp="1"/>
          </p:cNvSpPr>
          <p:nvPr>
            <p:ph type="ctrTitle"/>
          </p:nvPr>
        </p:nvSpPr>
        <p:spPr>
          <a:xfrm>
            <a:off x="0" y="2673936"/>
            <a:ext cx="12192000" cy="1734678"/>
          </a:xfrm>
          <a:solidFill>
            <a:schemeClr val="bg2">
              <a:lumMod val="25000"/>
              <a:alpha val="50196"/>
            </a:schemeClr>
          </a:solidFill>
        </p:spPr>
        <p:txBody>
          <a:bodyPr tIns="144000"/>
          <a:lstStyle/>
          <a:p>
            <a:pPr>
              <a:spcBef>
                <a:spcPts val="600"/>
              </a:spcBef>
            </a:pPr>
            <a:r>
              <a:rPr lang="sv-SE" dirty="0"/>
              <a:t>Att upptäcka och agera vid misstanke om människohandel</a:t>
            </a:r>
          </a:p>
        </p:txBody>
      </p:sp>
      <p:sp>
        <p:nvSpPr>
          <p:cNvPr id="14" name="Underrubrik 3">
            <a:extLst>
              <a:ext uri="{FF2B5EF4-FFF2-40B4-BE49-F238E27FC236}">
                <a16:creationId xmlns:a16="http://schemas.microsoft.com/office/drawing/2014/main" id="{C20D3216-AF0F-3161-A4B7-E6D2C83273BF}"/>
              </a:ext>
            </a:extLst>
          </p:cNvPr>
          <p:cNvSpPr>
            <a:spLocks noGrp="1"/>
          </p:cNvSpPr>
          <p:nvPr>
            <p:ph type="subTitle" idx="1"/>
          </p:nvPr>
        </p:nvSpPr>
        <p:spPr>
          <a:xfrm>
            <a:off x="414338" y="4591428"/>
            <a:ext cx="11015661" cy="561222"/>
          </a:xfrm>
          <a:solidFill>
            <a:schemeClr val="tx1">
              <a:lumMod val="85000"/>
              <a:lumOff val="15000"/>
              <a:alpha val="50000"/>
            </a:schemeClr>
          </a:solidFill>
        </p:spPr>
        <p:txBody>
          <a:bodyPr anchor="ctr" anchorCtr="0"/>
          <a:lstStyle/>
          <a:p>
            <a:pPr>
              <a:spcAft>
                <a:spcPts val="600"/>
              </a:spcAft>
            </a:pPr>
            <a:r>
              <a:rPr lang="sv-SE" sz="3000" dirty="0"/>
              <a:t>Reflektionsfrågor till utbildningsfilm för personal på flygplatser</a:t>
            </a:r>
          </a:p>
        </p:txBody>
      </p:sp>
    </p:spTree>
    <p:extLst>
      <p:ext uri="{BB962C8B-B14F-4D97-AF65-F5344CB8AC3E}">
        <p14:creationId xmlns:p14="http://schemas.microsoft.com/office/powerpoint/2010/main" val="21555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287BAE7-F9BF-10C6-B133-5933F722EACA}"/>
              </a:ext>
            </a:extLst>
          </p:cNvPr>
          <p:cNvSpPr>
            <a:spLocks noGrp="1"/>
          </p:cNvSpPr>
          <p:nvPr>
            <p:ph type="title"/>
          </p:nvPr>
        </p:nvSpPr>
        <p:spPr>
          <a:xfrm>
            <a:off x="766762" y="2248484"/>
            <a:ext cx="11134506" cy="1446550"/>
          </a:xfrm>
        </p:spPr>
        <p:txBody>
          <a:bodyPr anchor="ctr" anchorCtr="0"/>
          <a:lstStyle/>
          <a:p>
            <a:pPr>
              <a:lnSpc>
                <a:spcPct val="100000"/>
              </a:lnSpc>
            </a:pPr>
            <a:r>
              <a:rPr lang="sv-SE" sz="4400" dirty="0"/>
              <a:t>Känner du igen något av det du har sett ifrån ditt arbete?</a:t>
            </a:r>
          </a:p>
        </p:txBody>
      </p:sp>
    </p:spTree>
    <p:extLst>
      <p:ext uri="{BB962C8B-B14F-4D97-AF65-F5344CB8AC3E}">
        <p14:creationId xmlns:p14="http://schemas.microsoft.com/office/powerpoint/2010/main" val="5580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21CDE1F7-3B3F-CF01-0F35-A64BC723B93E}"/>
              </a:ext>
            </a:extLst>
          </p:cNvPr>
          <p:cNvSpPr>
            <a:spLocks noGrp="1"/>
          </p:cNvSpPr>
          <p:nvPr>
            <p:ph type="title"/>
          </p:nvPr>
        </p:nvSpPr>
        <p:spPr>
          <a:xfrm>
            <a:off x="838800" y="759188"/>
            <a:ext cx="1890113" cy="791155"/>
          </a:xfrm>
          <a:solidFill>
            <a:schemeClr val="accent1"/>
          </a:solidFill>
        </p:spPr>
        <p:txBody>
          <a:bodyPr lIns="180000" tIns="108000" bIns="72000"/>
          <a:lstStyle/>
          <a:p>
            <a:r>
              <a:rPr lang="sv-SE" sz="4400" dirty="0">
                <a:solidFill>
                  <a:schemeClr val="tx2"/>
                </a:solidFill>
              </a:rPr>
              <a:t>Fråga </a:t>
            </a:r>
          </a:p>
        </p:txBody>
      </p:sp>
      <p:pic>
        <p:nvPicPr>
          <p:cNvPr id="12" name="Platshållare för innehåll 5">
            <a:extLst>
              <a:ext uri="{FF2B5EF4-FFF2-40B4-BE49-F238E27FC236}">
                <a16:creationId xmlns:a16="http://schemas.microsoft.com/office/drawing/2014/main" id="{6BE770D6-AC57-AED1-5142-923D91478482}"/>
              </a:ext>
            </a:extLst>
          </p:cNvPr>
          <p:cNvPicPr>
            <a:picLocks noGrp="1" noChangeAspect="1"/>
          </p:cNvPicPr>
          <p:nvPr>
            <p:ph sz="half" idx="1"/>
          </p:nvPr>
        </p:nvPicPr>
        <p:blipFill>
          <a:blip r:embed="rId3"/>
          <a:srcRect/>
          <a:stretch/>
        </p:blipFill>
        <p:spPr>
          <a:xfrm>
            <a:off x="6096000" y="2109392"/>
            <a:ext cx="5181600" cy="3162063"/>
          </a:xfrm>
        </p:spPr>
      </p:pic>
      <p:sp>
        <p:nvSpPr>
          <p:cNvPr id="13" name="Platshållare för innehåll 3">
            <a:extLst>
              <a:ext uri="{FF2B5EF4-FFF2-40B4-BE49-F238E27FC236}">
                <a16:creationId xmlns:a16="http://schemas.microsoft.com/office/drawing/2014/main" id="{18E96020-BD1A-5456-F23B-7F7050265D8C}"/>
              </a:ext>
            </a:extLst>
          </p:cNvPr>
          <p:cNvSpPr>
            <a:spLocks noGrp="1"/>
          </p:cNvSpPr>
          <p:nvPr>
            <p:ph sz="half" idx="2"/>
          </p:nvPr>
        </p:nvSpPr>
        <p:spPr>
          <a:xfrm>
            <a:off x="838800" y="2109392"/>
            <a:ext cx="5047650" cy="3600000"/>
          </a:xfrm>
        </p:spPr>
        <p:txBody>
          <a:bodyPr/>
          <a:lstStyle/>
          <a:p>
            <a:pPr marL="0" indent="0">
              <a:spcBef>
                <a:spcPts val="2400"/>
              </a:spcBef>
              <a:buNone/>
            </a:pPr>
            <a:r>
              <a:rPr lang="sv-SE" dirty="0"/>
              <a:t>Kan jag hjälpa dig med något?</a:t>
            </a:r>
          </a:p>
          <a:p>
            <a:pPr marL="0" indent="0">
              <a:spcBef>
                <a:spcPts val="2400"/>
              </a:spcBef>
              <a:buNone/>
            </a:pPr>
            <a:r>
              <a:rPr lang="sv-SE" dirty="0"/>
              <a:t>Vilka frågor är du bekväm med att ställa?</a:t>
            </a:r>
          </a:p>
        </p:txBody>
      </p:sp>
    </p:spTree>
    <p:extLst>
      <p:ext uri="{BB962C8B-B14F-4D97-AF65-F5344CB8AC3E}">
        <p14:creationId xmlns:p14="http://schemas.microsoft.com/office/powerpoint/2010/main" val="32216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88B9-5730-CCDB-81AA-5DBDDB82B17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B49652-2BB5-2E22-B0B9-2824EB546F2E}"/>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otham Narrow Light"/>
              <a:ea typeface="+mn-ea"/>
              <a:cs typeface="+mn-cs"/>
            </a:endParaRPr>
          </a:p>
        </p:txBody>
      </p:sp>
      <p:grpSp>
        <p:nvGrpSpPr>
          <p:cNvPr id="5" name="Grupp 4">
            <a:extLst>
              <a:ext uri="{FF2B5EF4-FFF2-40B4-BE49-F238E27FC236}">
                <a16:creationId xmlns:a16="http://schemas.microsoft.com/office/drawing/2014/main" id="{5ADABD97-4934-F950-4743-423E1DEDEF26}"/>
              </a:ext>
            </a:extLst>
          </p:cNvPr>
          <p:cNvGrpSpPr/>
          <p:nvPr/>
        </p:nvGrpSpPr>
        <p:grpSpPr>
          <a:xfrm>
            <a:off x="5846746" y="5136032"/>
            <a:ext cx="5602576" cy="1721968"/>
            <a:chOff x="5558156" y="4581842"/>
            <a:chExt cx="5602576" cy="1721968"/>
          </a:xfrm>
        </p:grpSpPr>
        <p:pic>
          <p:nvPicPr>
            <p:cNvPr id="10" name="Bildobjekt 9">
              <a:extLst>
                <a:ext uri="{FF2B5EF4-FFF2-40B4-BE49-F238E27FC236}">
                  <a16:creationId xmlns:a16="http://schemas.microsoft.com/office/drawing/2014/main" id="{5E9B6216-9C5E-AADC-883B-4B52F130511E}"/>
                </a:ext>
              </a:extLst>
            </p:cNvPr>
            <p:cNvPicPr>
              <a:picLocks noChangeAspect="1"/>
            </p:cNvPicPr>
            <p:nvPr/>
          </p:nvPicPr>
          <p:blipFill>
            <a:blip r:embed="rId3"/>
            <a:srcRect/>
            <a:stretch/>
          </p:blipFill>
          <p:spPr>
            <a:xfrm>
              <a:off x="5558156" y="4581842"/>
              <a:ext cx="3567889" cy="1721968"/>
            </a:xfrm>
            <a:prstGeom prst="rect">
              <a:avLst/>
            </a:prstGeom>
          </p:spPr>
        </p:pic>
        <p:pic>
          <p:nvPicPr>
            <p:cNvPr id="7" name="Bild 6">
              <a:extLst>
                <a:ext uri="{FF2B5EF4-FFF2-40B4-BE49-F238E27FC236}">
                  <a16:creationId xmlns:a16="http://schemas.microsoft.com/office/drawing/2014/main" id="{C51BF4EB-82FE-3BAD-7621-59804E39F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8248" y="4789231"/>
              <a:ext cx="2242484" cy="961923"/>
            </a:xfrm>
            <a:prstGeom prst="rect">
              <a:avLst/>
            </a:prstGeom>
          </p:spPr>
        </p:pic>
      </p:grpSp>
      <p:sp>
        <p:nvSpPr>
          <p:cNvPr id="14" name="Rubrik 1">
            <a:extLst>
              <a:ext uri="{FF2B5EF4-FFF2-40B4-BE49-F238E27FC236}">
                <a16:creationId xmlns:a16="http://schemas.microsoft.com/office/drawing/2014/main" id="{FB5F56E8-874B-F5A7-32DD-6ABCF5944550}"/>
              </a:ext>
            </a:extLst>
          </p:cNvPr>
          <p:cNvSpPr>
            <a:spLocks noGrp="1"/>
          </p:cNvSpPr>
          <p:nvPr>
            <p:ph type="title"/>
          </p:nvPr>
        </p:nvSpPr>
        <p:spPr>
          <a:xfrm>
            <a:off x="838200" y="759600"/>
            <a:ext cx="8576435" cy="791155"/>
          </a:xfrm>
          <a:solidFill>
            <a:schemeClr val="accent1"/>
          </a:solidFill>
        </p:spPr>
        <p:txBody>
          <a:bodyPr lIns="180000" tIns="108000" bIns="72000"/>
          <a:lstStyle/>
          <a:p>
            <a:r>
              <a:rPr lang="sv-SE" sz="4400" dirty="0">
                <a:solidFill>
                  <a:schemeClr val="tx2"/>
                </a:solidFill>
              </a:rPr>
              <a:t>L</a:t>
            </a:r>
            <a:r>
              <a:rPr lang="sv-SE" dirty="0">
                <a:solidFill>
                  <a:schemeClr val="tx2"/>
                </a:solidFill>
              </a:rPr>
              <a:t>armkort</a:t>
            </a:r>
            <a:r>
              <a:rPr lang="sv-SE" sz="4400" dirty="0">
                <a:solidFill>
                  <a:schemeClr val="tx2"/>
                </a:solidFill>
              </a:rPr>
              <a:t> </a:t>
            </a:r>
            <a:r>
              <a:rPr lang="sv-SE" dirty="0">
                <a:solidFill>
                  <a:schemeClr val="tx2"/>
                </a:solidFill>
              </a:rPr>
              <a:t>Malmö</a:t>
            </a:r>
            <a:r>
              <a:rPr lang="sv-SE" sz="4400" dirty="0">
                <a:solidFill>
                  <a:schemeClr val="tx2"/>
                </a:solidFill>
              </a:rPr>
              <a:t> flygplats</a:t>
            </a:r>
          </a:p>
        </p:txBody>
      </p:sp>
      <p:sp>
        <p:nvSpPr>
          <p:cNvPr id="9" name="Rubrik 1">
            <a:extLst>
              <a:ext uri="{FF2B5EF4-FFF2-40B4-BE49-F238E27FC236}">
                <a16:creationId xmlns:a16="http://schemas.microsoft.com/office/drawing/2014/main" id="{BB4CEEFB-2A28-607F-FDAE-3C682988E80E}"/>
              </a:ext>
            </a:extLst>
          </p:cNvPr>
          <p:cNvSpPr txBox="1">
            <a:spLocks/>
          </p:cNvSpPr>
          <p:nvPr/>
        </p:nvSpPr>
        <p:spPr>
          <a:xfrm>
            <a:off x="6679838" y="2633563"/>
            <a:ext cx="5054000" cy="1677552"/>
          </a:xfrm>
          <a:prstGeom prst="rect">
            <a:avLst/>
          </a:prstGeom>
          <a:solidFill>
            <a:schemeClr val="accent1"/>
          </a:solidFill>
        </p:spPr>
        <p:txBody>
          <a:bodyPr vert="horz" wrap="square" lIns="180000" tIns="108000" rIns="91440" bIns="72000" rtlCol="0" anchor="ctr">
            <a:spAutoFit/>
          </a:bodyPr>
          <a:lstStyle>
            <a:lvl1pPr algn="l" defTabSz="914400" rtl="0" eaLnBrk="1" latinLnBrk="0" hangingPunct="1">
              <a:lnSpc>
                <a:spcPct val="90000"/>
              </a:lnSpc>
              <a:spcBef>
                <a:spcPct val="0"/>
              </a:spcBef>
              <a:buNone/>
              <a:defRPr sz="4400" kern="1200" cap="none" baseline="0">
                <a:solidFill>
                  <a:schemeClr val="bg1"/>
                </a:solidFill>
                <a:latin typeface="+mj-lt"/>
                <a:ea typeface="Brandon Grotesque Black" pitchFamily="2" charset="0"/>
                <a:cs typeface="Brandon Grotesque Black"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Upptäck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Larma </a:t>
            </a:r>
            <a:r>
              <a:rPr kumimoji="0" lang="sv-SE" sz="3600" b="0" i="0" u="none" strike="noStrike" kern="1200" cap="none" spc="0" normalizeH="0" baseline="0" noProof="0" dirty="0">
                <a:ln>
                  <a:noFill/>
                </a:ln>
                <a:solidFill>
                  <a:schemeClr val="tx1"/>
                </a:solidFill>
                <a:effectLst/>
                <a:uLnTx/>
                <a:uFillTx/>
                <a:latin typeface="Gotham Narrow Bold"/>
              </a:rPr>
              <a:t>010-109 </a:t>
            </a:r>
            <a:r>
              <a:rPr lang="sv-SE" sz="3600" dirty="0">
                <a:solidFill>
                  <a:schemeClr val="tx1"/>
                </a:solidFill>
                <a:latin typeface="Gotham Narrow Bold"/>
              </a:rPr>
              <a:t>63 42</a:t>
            </a:r>
            <a:endParaRPr kumimoji="0" lang="sv-SE" sz="3600" b="0" i="0" u="none" strike="noStrike" kern="1200" cap="none" spc="0" normalizeH="0" baseline="0" noProof="0" dirty="0">
              <a:ln>
                <a:noFill/>
              </a:ln>
              <a:solidFill>
                <a:schemeClr val="tx1"/>
              </a:solidFill>
              <a:effectLst/>
              <a:uLnTx/>
              <a:uFillTx/>
              <a:latin typeface="Gotham Narrow Bold"/>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Informera arbetsledare</a:t>
            </a:r>
          </a:p>
        </p:txBody>
      </p:sp>
      <p:pic>
        <p:nvPicPr>
          <p:cNvPr id="2" name="Picture 1">
            <a:extLst>
              <a:ext uri="{FF2B5EF4-FFF2-40B4-BE49-F238E27FC236}">
                <a16:creationId xmlns:a16="http://schemas.microsoft.com/office/drawing/2014/main" id="{1AC715B5-185C-8AFB-4CD7-4833A2E9DC9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22459" y="2323264"/>
            <a:ext cx="2260768" cy="3655260"/>
          </a:xfrm>
          <a:prstGeom prst="rect">
            <a:avLst/>
          </a:prstGeom>
        </p:spPr>
      </p:pic>
      <p:pic>
        <p:nvPicPr>
          <p:cNvPr id="3" name="Picture 2">
            <a:extLst>
              <a:ext uri="{FF2B5EF4-FFF2-40B4-BE49-F238E27FC236}">
                <a16:creationId xmlns:a16="http://schemas.microsoft.com/office/drawing/2014/main" id="{AABC7AE3-8F88-06D4-8F93-AD7F503B7598}"/>
              </a:ext>
            </a:extLst>
          </p:cNvPr>
          <p:cNvPicPr preferRelativeResize="0">
            <a:picLocks noChangeAspect="1"/>
          </p:cNvPicPr>
          <p:nvPr/>
        </p:nvPicPr>
        <p:blipFill>
          <a:blip r:embed="rId7"/>
          <a:stretch>
            <a:fillRect/>
          </a:stretch>
        </p:blipFill>
        <p:spPr>
          <a:xfrm>
            <a:off x="3621058" y="2337634"/>
            <a:ext cx="2260800" cy="3679200"/>
          </a:xfrm>
          <a:prstGeom prst="rect">
            <a:avLst/>
          </a:prstGeom>
        </p:spPr>
      </p:pic>
    </p:spTree>
    <p:extLst>
      <p:ext uri="{BB962C8B-B14F-4D97-AF65-F5344CB8AC3E}">
        <p14:creationId xmlns:p14="http://schemas.microsoft.com/office/powerpoint/2010/main" val="245937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85631-21CA-6EFA-4F3C-63363356B039}"/>
              </a:ext>
            </a:extLst>
          </p:cNvPr>
          <p:cNvSpPr>
            <a:spLocks noGrp="1"/>
          </p:cNvSpPr>
          <p:nvPr>
            <p:ph type="title"/>
          </p:nvPr>
        </p:nvSpPr>
        <p:spPr>
          <a:xfrm>
            <a:off x="838200" y="785699"/>
            <a:ext cx="5257800" cy="791155"/>
          </a:xfrm>
          <a:solidFill>
            <a:schemeClr val="accent1"/>
          </a:solidFill>
        </p:spPr>
        <p:txBody>
          <a:bodyPr lIns="180000" tIns="108000" bIns="72000"/>
          <a:lstStyle/>
          <a:p>
            <a:r>
              <a:rPr lang="sv-SE" dirty="0">
                <a:solidFill>
                  <a:schemeClr val="tx2"/>
                </a:solidFill>
              </a:rPr>
              <a:t>Vill du lära dig mer?</a:t>
            </a:r>
          </a:p>
        </p:txBody>
      </p:sp>
      <p:sp>
        <p:nvSpPr>
          <p:cNvPr id="3" name="Platshållare för innehåll 2">
            <a:extLst>
              <a:ext uri="{FF2B5EF4-FFF2-40B4-BE49-F238E27FC236}">
                <a16:creationId xmlns:a16="http://schemas.microsoft.com/office/drawing/2014/main" id="{EDCF0DDC-1716-9FEB-A4CA-C73666BB13F6}"/>
              </a:ext>
            </a:extLst>
          </p:cNvPr>
          <p:cNvSpPr>
            <a:spLocks noGrp="1"/>
          </p:cNvSpPr>
          <p:nvPr>
            <p:ph sz="half" idx="10"/>
          </p:nvPr>
        </p:nvSpPr>
        <p:spPr>
          <a:xfrm>
            <a:off x="838200" y="2295388"/>
            <a:ext cx="10307128" cy="2974805"/>
          </a:xfrm>
        </p:spPr>
        <p:txBody>
          <a:bodyPr/>
          <a:lstStyle/>
          <a:p>
            <a:pPr marL="0" indent="0">
              <a:buNone/>
            </a:pPr>
            <a:r>
              <a:rPr lang="sv-SE" dirty="0"/>
              <a:t>Besök nspm.jamstalldhetsmyndigheten.se</a:t>
            </a:r>
          </a:p>
          <a:p>
            <a:pPr marL="0" indent="0">
              <a:buNone/>
            </a:pPr>
            <a:endParaRPr lang="sv-SE" dirty="0"/>
          </a:p>
        </p:txBody>
      </p:sp>
      <p:sp>
        <p:nvSpPr>
          <p:cNvPr id="4" name="Rektangel 3">
            <a:extLst>
              <a:ext uri="{FF2B5EF4-FFF2-40B4-BE49-F238E27FC236}">
                <a16:creationId xmlns:a16="http://schemas.microsoft.com/office/drawing/2014/main" id="{A282ACF8-0FFE-4129-9000-17C59BA95832}"/>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7" name="Grupp 16">
            <a:extLst>
              <a:ext uri="{FF2B5EF4-FFF2-40B4-BE49-F238E27FC236}">
                <a16:creationId xmlns:a16="http://schemas.microsoft.com/office/drawing/2014/main" id="{4AEBFE40-B7D3-96D1-4B9B-B80A57D9F1C9}"/>
              </a:ext>
            </a:extLst>
          </p:cNvPr>
          <p:cNvGrpSpPr/>
          <p:nvPr/>
        </p:nvGrpSpPr>
        <p:grpSpPr>
          <a:xfrm>
            <a:off x="661182" y="4581842"/>
            <a:ext cx="10499550" cy="1721968"/>
            <a:chOff x="661182" y="4581842"/>
            <a:chExt cx="10499550" cy="1721968"/>
          </a:xfrm>
        </p:grpSpPr>
        <p:grpSp>
          <p:nvGrpSpPr>
            <p:cNvPr id="14" name="Grupp 13">
              <a:extLst>
                <a:ext uri="{FF2B5EF4-FFF2-40B4-BE49-F238E27FC236}">
                  <a16:creationId xmlns:a16="http://schemas.microsoft.com/office/drawing/2014/main" id="{A28B22E6-D5D2-FB38-B170-22913061FAB1}"/>
                </a:ext>
              </a:extLst>
            </p:cNvPr>
            <p:cNvGrpSpPr/>
            <p:nvPr/>
          </p:nvGrpSpPr>
          <p:grpSpPr>
            <a:xfrm>
              <a:off x="661182" y="4581842"/>
              <a:ext cx="8464863" cy="1721968"/>
              <a:chOff x="562706" y="3372728"/>
              <a:chExt cx="8683189" cy="1957754"/>
            </a:xfrm>
          </p:grpSpPr>
          <p:pic>
            <p:nvPicPr>
              <p:cNvPr id="6" name="Bildobjekt 5" descr="En bild som visar text, Teckensnitt, symbol, logotyp&#10;&#10;AI-genererat innehåll kan vara felaktigt.">
                <a:extLst>
                  <a:ext uri="{FF2B5EF4-FFF2-40B4-BE49-F238E27FC236}">
                    <a16:creationId xmlns:a16="http://schemas.microsoft.com/office/drawing/2014/main" id="{870AC1EC-5321-7108-F230-48ABB1E0CAD7}"/>
                  </a:ext>
                </a:extLst>
              </p:cNvPr>
              <p:cNvPicPr>
                <a:picLocks noChangeAspect="1"/>
              </p:cNvPicPr>
              <p:nvPr/>
            </p:nvPicPr>
            <p:blipFill>
              <a:blip r:embed="rId3"/>
              <a:stretch>
                <a:fillRect/>
              </a:stretch>
            </p:blipFill>
            <p:spPr>
              <a:xfrm>
                <a:off x="562706" y="3608514"/>
                <a:ext cx="3123027" cy="1476828"/>
              </a:xfrm>
              <a:prstGeom prst="rect">
                <a:avLst/>
              </a:prstGeom>
            </p:spPr>
          </p:pic>
          <p:pic>
            <p:nvPicPr>
              <p:cNvPr id="8" name="Bildobjekt 7" descr="En bild som visar Teckensnitt, Grafik, logotyp, design&#10;&#10;AI-genererat innehåll kan vara felaktigt.">
                <a:extLst>
                  <a:ext uri="{FF2B5EF4-FFF2-40B4-BE49-F238E27FC236}">
                    <a16:creationId xmlns:a16="http://schemas.microsoft.com/office/drawing/2014/main" id="{9F559E9B-A538-4184-C262-180CAB778240}"/>
                  </a:ext>
                </a:extLst>
              </p:cNvPr>
              <p:cNvPicPr>
                <a:picLocks noChangeAspect="1"/>
              </p:cNvPicPr>
              <p:nvPr/>
            </p:nvPicPr>
            <p:blipFill>
              <a:blip r:embed="rId4"/>
              <a:stretch>
                <a:fillRect/>
              </a:stretch>
            </p:blipFill>
            <p:spPr>
              <a:xfrm>
                <a:off x="3794400" y="3926614"/>
                <a:ext cx="1987419" cy="770911"/>
              </a:xfrm>
              <a:prstGeom prst="rect">
                <a:avLst/>
              </a:prstGeom>
            </p:spPr>
          </p:pic>
          <p:pic>
            <p:nvPicPr>
              <p:cNvPr id="10" name="Bildobjekt 9">
                <a:extLst>
                  <a:ext uri="{FF2B5EF4-FFF2-40B4-BE49-F238E27FC236}">
                    <a16:creationId xmlns:a16="http://schemas.microsoft.com/office/drawing/2014/main" id="{B225D04F-BD98-E65F-7B43-7B2903241EF3}"/>
                  </a:ext>
                </a:extLst>
              </p:cNvPr>
              <p:cNvPicPr>
                <a:picLocks noChangeAspect="1"/>
              </p:cNvPicPr>
              <p:nvPr/>
            </p:nvPicPr>
            <p:blipFill>
              <a:blip r:embed="rId5"/>
              <a:srcRect/>
              <a:stretch/>
            </p:blipFill>
            <p:spPr>
              <a:xfrm>
                <a:off x="5585983" y="3372728"/>
                <a:ext cx="3659912" cy="1957754"/>
              </a:xfrm>
              <a:prstGeom prst="rect">
                <a:avLst/>
              </a:prstGeom>
            </p:spPr>
          </p:pic>
        </p:grpSp>
        <p:pic>
          <p:nvPicPr>
            <p:cNvPr id="16" name="Bild 15">
              <a:extLst>
                <a:ext uri="{FF2B5EF4-FFF2-40B4-BE49-F238E27FC236}">
                  <a16:creationId xmlns:a16="http://schemas.microsoft.com/office/drawing/2014/main" id="{01707FAA-E7ED-B895-3043-7EC46BAFCF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8248" y="4789231"/>
              <a:ext cx="2242484" cy="961923"/>
            </a:xfrm>
            <a:prstGeom prst="rect">
              <a:avLst/>
            </a:prstGeom>
          </p:spPr>
        </p:pic>
      </p:grpSp>
    </p:spTree>
    <p:extLst>
      <p:ext uri="{BB962C8B-B14F-4D97-AF65-F5344CB8AC3E}">
        <p14:creationId xmlns:p14="http://schemas.microsoft.com/office/powerpoint/2010/main" val="39535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6EE77A99631464BBAF2621B10B39C29" ma:contentTypeVersion="3" ma:contentTypeDescription="Skapa ett nytt dokument." ma:contentTypeScope="" ma:versionID="193a5ed772ae10c87d2f04ad6d6e1ad9">
  <xsd:schema xmlns:xsd="http://www.w3.org/2001/XMLSchema" xmlns:xs="http://www.w3.org/2001/XMLSchema" xmlns:p="http://schemas.microsoft.com/office/2006/metadata/properties" xmlns:ns1="http://schemas.microsoft.com/sharepoint/v3" xmlns:ns2="cf5e9faf-4bc7-49c8-b014-0fa0e7669e94" xmlns:ns3="af6a87cb-cf1a-4dcd-80c1-3e66b70b52a7" targetNamespace="http://schemas.microsoft.com/office/2006/metadata/properties" ma:root="true" ma:fieldsID="b46dbee8db393d5d2d370a43aacd3e14" ns1:_="" ns2:_="" ns3:_="">
    <xsd:import namespace="http://schemas.microsoft.com/sharepoint/v3"/>
    <xsd:import namespace="cf5e9faf-4bc7-49c8-b014-0fa0e7669e94"/>
    <xsd:import namespace="af6a87cb-cf1a-4dcd-80c1-3e66b70b52a7"/>
    <xsd:element name="properties">
      <xsd:complexType>
        <xsd:sequence>
          <xsd:element name="documentManagement">
            <xsd:complexType>
              <xsd:all>
                <xsd:element ref="ns1:PublishingStartDate" minOccurs="0"/>
                <xsd:element ref="ns1:PublishingExpirationDate" minOccurs="0"/>
                <xsd:element ref="ns2:SharedWithUsers" minOccurs="0"/>
                <xsd:element ref="ns3:Kategor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5e9faf-4bc7-49c8-b014-0fa0e7669e94"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6a87cb-cf1a-4dcd-80c1-3e66b70b52a7" elementFormDefault="qualified">
    <xsd:import namespace="http://schemas.microsoft.com/office/2006/documentManagement/types"/>
    <xsd:import namespace="http://schemas.microsoft.com/office/infopath/2007/PartnerControls"/>
    <xsd:element name="Kategori" ma:index="11" nillable="true" ma:displayName="Kategori" ma:internalName="Kategori">
      <xsd:complexType>
        <xsd:complexContent>
          <xsd:extension base="dms:MultiChoice">
            <xsd:sequence>
              <xsd:element name="Value" maxOccurs="unbounded" minOccurs="0" nillable="true">
                <xsd:simpleType>
                  <xsd:restriction base="dms:Choice">
                    <xsd:enumeration value="AR relaterade"/>
                    <xsd:enumeration value="Vad händer"/>
                    <xsd:enumeration value="Om flygplatsen"/>
                    <xsd:enumeration value="Flygplatsens medarbetare &amp; aktörer"/>
                    <xsd:enumeration value="Kontakta/Ansöka/Beställ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Kategori xmlns="af6a87cb-cf1a-4dcd-80c1-3e66b70b52a7"/>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A645382-15D6-4B4A-A3C9-AEBD5CE2F5A6}">
  <ds:schemaRefs>
    <ds:schemaRef ds:uri="http://schemas.microsoft.com/sharepoint/events"/>
  </ds:schemaRefs>
</ds:datastoreItem>
</file>

<file path=customXml/itemProps2.xml><?xml version="1.0" encoding="utf-8"?>
<ds:datastoreItem xmlns:ds="http://schemas.openxmlformats.org/officeDocument/2006/customXml" ds:itemID="{A5C9A588-0F67-47CB-9E3E-9D734B9785A9}">
  <ds:schemaRefs>
    <ds:schemaRef ds:uri="http://schemas.microsoft.com/sharepoint/v3/contenttype/forms"/>
  </ds:schemaRefs>
</ds:datastoreItem>
</file>

<file path=customXml/itemProps3.xml><?xml version="1.0" encoding="utf-8"?>
<ds:datastoreItem xmlns:ds="http://schemas.openxmlformats.org/officeDocument/2006/customXml" ds:itemID="{80D53A73-489C-4141-AA49-2B595662B263}"/>
</file>

<file path=customXml/itemProps4.xml><?xml version="1.0" encoding="utf-8"?>
<ds:datastoreItem xmlns:ds="http://schemas.openxmlformats.org/officeDocument/2006/customXml" ds:itemID="{BE759F94-7A5B-4433-AEBD-5E4D0E742041}">
  <ds:schemaRefs>
    <ds:schemaRef ds:uri="f409d4a6-3497-49fc-95c7-c33b8ac76439"/>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NSPM-mall-2023-03-03 (003)</Template>
  <TotalTime>963</TotalTime>
  <Words>513</Words>
  <Application>Microsoft Office PowerPoint</Application>
  <PresentationFormat>Bredbild</PresentationFormat>
  <Paragraphs>49</Paragraphs>
  <Slides>5</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vt:i4>
      </vt:variant>
    </vt:vector>
  </HeadingPairs>
  <TitlesOfParts>
    <vt:vector size="12" baseType="lpstr">
      <vt:lpstr>Gotham Narrow Light</vt:lpstr>
      <vt:lpstr>Brandon Grotesque Black</vt:lpstr>
      <vt:lpstr>Arial</vt:lpstr>
      <vt:lpstr>Gotham Narrow Bold</vt:lpstr>
      <vt:lpstr>Calibri</vt:lpstr>
      <vt:lpstr>Gotham Narrow Book</vt:lpstr>
      <vt:lpstr>NSPM-2023</vt:lpstr>
      <vt:lpstr>Att upptäcka och agera vid misstanke om människohandel</vt:lpstr>
      <vt:lpstr>Känner du igen något av det du har sett ifrån ditt arbete?</vt:lpstr>
      <vt:lpstr>Fråga </vt:lpstr>
      <vt:lpstr>Larmkort Malmö flygplats</vt:lpstr>
      <vt:lpstr>Vill du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Catrin Sandman</dc:creator>
  <cp:lastModifiedBy>Petra Bunsop (Strategiska Initiativ och Innovation - Hållbar utveckling)</cp:lastModifiedBy>
  <cp:revision>109</cp:revision>
  <cp:lastPrinted>2017-10-29T16:21:13Z</cp:lastPrinted>
  <dcterms:created xsi:type="dcterms:W3CDTF">2024-12-19T12:06:32Z</dcterms:created>
  <dcterms:modified xsi:type="dcterms:W3CDTF">2025-08-29T07:46:50Z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0x010100E6EE77A99631464BBAF2621B10B39C29</vt:lpwstr>
  </property>
  <property fmtid="{D5CDD505-2E9C-101B-9397-08002B2CF9AE}" pid="3" name="AuthorIds_UIVersion_1536">
    <vt:lpwstr>31</vt:lpwstr>
  </property>
  <property fmtid="{D5CDD505-2E9C-101B-9397-08002B2CF9AE}" pid="4" name="MediaServiceImageTags">
    <vt:lpwstr/>
  </property>
  <property fmtid="{D5CDD505-2E9C-101B-9397-08002B2CF9AE}" pid="5" name="MSIP_Label_fcde3a35-8da8-4c7f-b979-2f5bf715068f_Enabled">
    <vt:lpwstr>true</vt:lpwstr>
  </property>
  <property fmtid="{D5CDD505-2E9C-101B-9397-08002B2CF9AE}" pid="6" name="MSIP_Label_fcde3a35-8da8-4c7f-b979-2f5bf715068f_SetDate">
    <vt:lpwstr>2025-03-24T10:51:19Z</vt:lpwstr>
  </property>
  <property fmtid="{D5CDD505-2E9C-101B-9397-08002B2CF9AE}" pid="7" name="MSIP_Label_fcde3a35-8da8-4c7f-b979-2f5bf715068f_Method">
    <vt:lpwstr>Privileged</vt:lpwstr>
  </property>
  <property fmtid="{D5CDD505-2E9C-101B-9397-08002B2CF9AE}" pid="8" name="MSIP_Label_fcde3a35-8da8-4c7f-b979-2f5bf715068f_Name">
    <vt:lpwstr>Publik</vt:lpwstr>
  </property>
  <property fmtid="{D5CDD505-2E9C-101B-9397-08002B2CF9AE}" pid="9" name="MSIP_Label_fcde3a35-8da8-4c7f-b979-2f5bf715068f_SiteId">
    <vt:lpwstr>0b3b45c6-70cd-4220-8bf9-a1daee8f0f45</vt:lpwstr>
  </property>
  <property fmtid="{D5CDD505-2E9C-101B-9397-08002B2CF9AE}" pid="10" name="MSIP_Label_fcde3a35-8da8-4c7f-b979-2f5bf715068f_ActionId">
    <vt:lpwstr>383d7e3d-6f13-4693-84c2-e599abdbe740</vt:lpwstr>
  </property>
  <property fmtid="{D5CDD505-2E9C-101B-9397-08002B2CF9AE}" pid="11" name="MSIP_Label_fcde3a35-8da8-4c7f-b979-2f5bf715068f_ContentBits">
    <vt:lpwstr>0</vt:lpwstr>
  </property>
  <property fmtid="{D5CDD505-2E9C-101B-9397-08002B2CF9AE}" pid="12" name="_dlc_DocIdItemGuid">
    <vt:lpwstr>6a8d1600-0ff1-47ba-9e85-9685a4f87921</vt:lpwstr>
  </property>
</Properties>
</file>